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82" r:id="rId3"/>
    <p:sldId id="294" r:id="rId4"/>
    <p:sldId id="298" r:id="rId5"/>
    <p:sldId id="299" r:id="rId6"/>
    <p:sldId id="309" r:id="rId7"/>
    <p:sldId id="288" r:id="rId8"/>
    <p:sldId id="300" r:id="rId9"/>
    <p:sldId id="310" r:id="rId10"/>
    <p:sldId id="311" r:id="rId11"/>
    <p:sldId id="322" r:id="rId12"/>
    <p:sldId id="312" r:id="rId13"/>
    <p:sldId id="313" r:id="rId14"/>
    <p:sldId id="314" r:id="rId15"/>
    <p:sldId id="315" r:id="rId16"/>
    <p:sldId id="316" r:id="rId17"/>
    <p:sldId id="317" r:id="rId18"/>
    <p:sldId id="319" r:id="rId19"/>
    <p:sldId id="320" r:id="rId20"/>
    <p:sldId id="321" r:id="rId21"/>
    <p:sldId id="306" r:id="rId22"/>
    <p:sldId id="307" r:id="rId23"/>
    <p:sldId id="30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62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18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3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68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0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47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58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57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31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82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0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79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0A25E6-349C-4EF4-BB44-8B964E9B993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58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B9592-D035-4E8C-A553-605376C89B1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552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02E8FC-A531-4B71-83B1-6F16ACE2A18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65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52C66-D9C5-44A7-9FD3-CAD25E45F7F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103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4D464-2A7D-484B-AD7F-82D43144B89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18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3C5B1-B8F0-4021-800A-6F0F09459BD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810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E4530-3B8D-4816-86F0-9ED53F93D64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02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FD6BF-61AC-4268-BB61-5C484C3432C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71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F1F49-6574-415E-AE8B-0643794A19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78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AB472-6314-4E0D-BDB9-6DAA1645826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928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663C3-1DB5-4387-96BE-66190DD6E7F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84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1652B-C55B-4C98-A00C-7B351AC88D4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5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0A25E6-349C-4EF4-BB44-8B964E9B993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6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D4330-5BBE-4CE9-BB9E-63F5D9206A5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46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A3ECDA-845F-46B4-A44B-F12CE3703CA4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9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Рамки\shool_autumn2_m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87251" y="-1149807"/>
            <a:ext cx="6939903" cy="923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772294">
            <a:off x="1108354" y="1666734"/>
            <a:ext cx="631775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kk-KZ" sz="4000" b="1" dirty="0" smtClean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kk-KZ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Әдебиеттік оқу</a:t>
            </a:r>
          </a:p>
          <a:p>
            <a:pPr algn="ctr"/>
            <a:r>
              <a:rPr lang="kk-KZ" sz="4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    Б.Исаев «Күріш туралы сыр»</a:t>
            </a:r>
            <a:endParaRPr lang="ru-RU" sz="5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6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User\Documents\Рамка для школ\imagesCAQUSW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068"/>
          </a:xfrm>
          <a:prstGeom prst="rect">
            <a:avLst/>
          </a:prstGeom>
          <a:noFill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95536" y="1052736"/>
            <a:ext cx="8229600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412776"/>
            <a:ext cx="7056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600" i="1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</a:p>
          <a:p>
            <a:pPr>
              <a:spcAft>
                <a:spcPts val="0"/>
              </a:spcAft>
            </a:pPr>
            <a:r>
              <a:rPr lang="kk-KZ" sz="2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/>
                <a:ea typeface="Times New Roman"/>
              </a:rPr>
              <a:t>Оқушылар </a:t>
            </a:r>
            <a:r>
              <a:rPr lang="kk-KZ" sz="2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/>
                <a:ea typeface="Times New Roman"/>
              </a:rPr>
              <a:t>мәтінді түсініп оқиды, талдайды. Негізгі идеясын ұғады. Міндеттерді шешу үшін, өзіндік ой айтуға дағдыланады.</a:t>
            </a:r>
            <a:endParaRPr lang="ru-RU" sz="20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/>
                <a:ea typeface="Times New Roman"/>
              </a:rPr>
              <a:t>Мәтін  мағынасын ұғынып қортынды жасай алады.Ойларын нақты,тиянақты жеткізе біледі </a:t>
            </a:r>
            <a:endParaRPr lang="ru-RU" sz="20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/>
              <a:ea typeface="Times New Roman"/>
            </a:endParaRPr>
          </a:p>
          <a:p>
            <a:endParaRPr lang="ru-RU" sz="2400" i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Рамки\рамка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097"/>
            <a:ext cx="9144000" cy="693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795155"/>
            <a:ext cx="8424936" cy="89562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Психология ахуал</a:t>
            </a:r>
          </a:p>
          <a:p>
            <a:pPr>
              <a:spcAft>
                <a:spcPts val="0"/>
              </a:spcAft>
            </a:pPr>
            <a:r>
              <a:rPr lang="kk-KZ" sz="3600" b="1" i="1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-</a:t>
            </a:r>
            <a:r>
              <a:rPr lang="kk-KZ" sz="3600" b="1" i="1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Бір-бірімізді </a:t>
            </a:r>
            <a:r>
              <a:rPr lang="kk-KZ" sz="3600" b="1" i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тыңдаймыз десек 1 рет қол шапалақтаймыз!</a:t>
            </a:r>
            <a:endParaRPr lang="ru-RU" sz="32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3600" b="1" i="1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-Ұйымшыл </a:t>
            </a:r>
            <a:r>
              <a:rPr lang="kk-KZ" sz="3600" b="1" i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боламыз десек 2 рет </a:t>
            </a:r>
            <a:endParaRPr lang="ru-RU" sz="32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kk-KZ" sz="3600" b="1" i="1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-Белсенділік </a:t>
            </a:r>
            <a:r>
              <a:rPr lang="kk-KZ" sz="3600" b="1" i="1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  <a:latin typeface="Times New Roman"/>
                <a:ea typeface="Times New Roman"/>
              </a:rPr>
              <a:t>танытамыз десек 3 рет шапалақтаймыз!</a:t>
            </a:r>
            <a:endParaRPr lang="ru-RU" sz="3200" dirty="0">
              <a:ln>
                <a:solidFill>
                  <a:srgbClr val="00B0F0"/>
                </a:solidFill>
              </a:ln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algn="ctr"/>
            <a:endParaRPr lang="kk-KZ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  <a:p>
            <a:pPr algn="ctr"/>
            <a:endParaRPr lang="kk-KZ" sz="6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endParaRPr lang="kk-KZ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endParaRPr lang="kk-KZ" sz="6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179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:\Рамки\рамка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911"/>
            <a:ext cx="9144000" cy="693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204977" y="404664"/>
            <a:ext cx="18473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kk-KZ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11560" y="1327994"/>
            <a:ext cx="8157592" cy="483731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0912" y="1361060"/>
            <a:ext cx="6542176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b="1" dirty="0" smtClean="0">
                <a:ln w="17780" cmpd="sng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Үй тапсырмасы:</a:t>
            </a:r>
          </a:p>
          <a:p>
            <a:pPr algn="ctr"/>
            <a:r>
              <a:rPr lang="kk-KZ" sz="6600" b="1" dirty="0" smtClean="0">
                <a:ln w="17780" cmpd="sng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Ойын:</a:t>
            </a:r>
          </a:p>
          <a:p>
            <a:pPr algn="ctr"/>
            <a:r>
              <a:rPr lang="kk-KZ" sz="6600" b="1" dirty="0" smtClean="0">
                <a:ln w="17780" cmpd="sng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«Ыстық орындық»</a:t>
            </a:r>
            <a:endParaRPr lang="ru-RU" sz="6600" b="1" cap="none" spc="0" dirty="0">
              <a:ln w="17780" cmpd="sng">
                <a:solidFill>
                  <a:srgbClr val="00B05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68313" y="333375"/>
            <a:ext cx="755967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6000" b="1">
                <a:solidFill>
                  <a:schemeClr val="accent2"/>
                </a:solidFill>
              </a:rPr>
              <a:t>Топқа бөлу</a:t>
            </a:r>
          </a:p>
          <a:p>
            <a:pPr>
              <a:spcBef>
                <a:spcPct val="50000"/>
              </a:spcBef>
            </a:pPr>
            <a:r>
              <a:rPr lang="kk-KZ" b="1">
                <a:solidFill>
                  <a:schemeClr val="accent2"/>
                </a:solidFill>
              </a:rPr>
              <a:t>(топтық жұмыс)</a:t>
            </a: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50825" y="1844675"/>
            <a:ext cx="4105275" cy="30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k-KZ" sz="4800" b="1">
                <a:solidFill>
                  <a:srgbClr val="FF0000"/>
                </a:solidFill>
              </a:rPr>
              <a:t>1- топ Бидай</a:t>
            </a:r>
          </a:p>
          <a:p>
            <a:pPr algn="l">
              <a:spcBef>
                <a:spcPct val="50000"/>
              </a:spcBef>
            </a:pPr>
            <a:endParaRPr lang="kk-KZ" sz="4800" b="1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kk-KZ" sz="4800" b="1">
                <a:solidFill>
                  <a:srgbClr val="FF0000"/>
                </a:solidFill>
              </a:rPr>
              <a:t>      	</a:t>
            </a:r>
            <a:endParaRPr lang="ru-RU" sz="4800" b="1">
              <a:solidFill>
                <a:srgbClr val="FF0000"/>
              </a:solidFill>
            </a:endParaRPr>
          </a:p>
        </p:txBody>
      </p:sp>
      <p:pic>
        <p:nvPicPr>
          <p:cNvPr id="11269" name="Picture 5" descr="8afb6f39263ee54f61b738f3416e20b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0800"/>
            <a:ext cx="3671887" cy="25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003800" y="2997200"/>
            <a:ext cx="3960813" cy="30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k-KZ" sz="4800" b="1">
                <a:solidFill>
                  <a:srgbClr val="FF0000"/>
                </a:solidFill>
              </a:rPr>
              <a:t>2- топ Күріш</a:t>
            </a:r>
          </a:p>
          <a:p>
            <a:pPr algn="l">
              <a:spcBef>
                <a:spcPct val="50000"/>
              </a:spcBef>
            </a:pPr>
            <a:endParaRPr lang="kk-KZ" sz="4800" b="1">
              <a:solidFill>
                <a:srgbClr val="FF0000"/>
              </a:solidFill>
            </a:endParaRPr>
          </a:p>
          <a:p>
            <a:pPr algn="r">
              <a:spcBef>
                <a:spcPct val="50000"/>
              </a:spcBef>
            </a:pPr>
            <a:r>
              <a:rPr lang="kk-KZ" sz="4800" b="1">
                <a:solidFill>
                  <a:srgbClr val="FF0000"/>
                </a:solidFill>
              </a:rPr>
              <a:t>      	</a:t>
            </a:r>
            <a:endParaRPr lang="ru-RU" sz="4800" b="1">
              <a:solidFill>
                <a:srgbClr val="FF0000"/>
              </a:solidFill>
            </a:endParaRPr>
          </a:p>
        </p:txBody>
      </p:sp>
      <p:pic>
        <p:nvPicPr>
          <p:cNvPr id="11272" name="Picture 8" descr="18902508c3e09e2c02f5be3ba41ed4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852738"/>
            <a:ext cx="36195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09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67"/>
            <a:ext cx="9144000" cy="693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764704"/>
            <a:ext cx="7560840" cy="86177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Жаңа сабақ</a:t>
            </a:r>
          </a:p>
          <a:p>
            <a:pPr algn="ctr"/>
            <a:r>
              <a:rPr lang="kk-KZ" sz="2800" b="1" dirty="0" smtClean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latin typeface="Monotype Corsiva" pitchFamily="66" charset="0"/>
              </a:rPr>
              <a:t>Қызығушылықты ояту:</a:t>
            </a:r>
          </a:p>
          <a:p>
            <a:pPr algn="ctr"/>
            <a:r>
              <a:rPr lang="kk-KZ" sz="2800" b="1" cap="none" spc="0" dirty="0" smtClean="0">
                <a:ln w="11430">
                  <a:solidFill>
                    <a:srgbClr val="00B050"/>
                  </a:solidFill>
                </a:ln>
                <a:solidFill>
                  <a:srgbClr val="00B050"/>
                </a:solidFill>
                <a:latin typeface="Monotype Corsiva" pitchFamily="66" charset="0"/>
              </a:rPr>
              <a:t>Жұмбақтар шешу</a:t>
            </a:r>
          </a:p>
          <a:p>
            <a:r>
              <a:rPr lang="kk-KZ" sz="2800" dirty="0">
                <a:latin typeface="Monotype Corsiva" pitchFamily="66" charset="0"/>
                <a:ea typeface="Times New Roman"/>
              </a:rPr>
              <a:t>1</a:t>
            </a:r>
            <a:r>
              <a:rPr lang="kk-KZ" sz="28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. Ұзын мұртты сарылар,</a:t>
            </a:r>
            <a:br>
              <a:rPr lang="kk-KZ" sz="28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</a:br>
            <a:r>
              <a:rPr lang="kk-KZ" sz="28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Қойынында нан бар. </a:t>
            </a:r>
            <a:endParaRPr lang="kk-KZ" sz="2800" b="1" cap="none" spc="0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r"/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2. Алыстан көрсең ақ тас,</a:t>
            </a:r>
            <a:b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</a:br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Жақыннан көрсем – дәмді ас. </a:t>
            </a:r>
            <a:endParaRPr lang="kk-KZ" sz="32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3. Түскенде салқын күз,</a:t>
            </a:r>
            <a:b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</a:br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Жинадық алтын тіс</a:t>
            </a:r>
            <a:endParaRPr lang="kk-KZ" sz="3200" b="1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r"/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4. Күннен көзін алмайды,</a:t>
            </a:r>
            <a:b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</a:br>
            <a:r>
              <a:rPr lang="kk-KZ" sz="3200" dirty="0">
                <a:solidFill>
                  <a:srgbClr val="000000"/>
                </a:solidFill>
                <a:latin typeface="Monotype Corsiva" pitchFamily="66" charset="0"/>
                <a:ea typeface="Times New Roman"/>
              </a:rPr>
              <a:t>Өзгемен ісі болмайды. </a:t>
            </a:r>
            <a:endParaRPr lang="kk-KZ" sz="32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cap="none" spc="0" dirty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endParaRPr lang="kk-KZ" sz="2800" b="1" dirty="0" smtClean="0">
              <a:ln w="11430">
                <a:solidFill>
                  <a:srgbClr val="00B050"/>
                </a:solidFill>
              </a:ln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39094" y="548680"/>
            <a:ext cx="57278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Топтық жұмыс</a:t>
            </a:r>
            <a:endParaRPr lang="ru-RU" sz="6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988840"/>
            <a:ext cx="8964488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1-топ:Тағы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қандай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дәнді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дақылдарды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білесіңдер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? </a:t>
            </a:r>
          </a:p>
          <a:p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2-топ:Дәнді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дақылдарға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не </a:t>
            </a:r>
            <a:r>
              <a:rPr lang="ru-RU" sz="4800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қажет</a:t>
            </a:r>
            <a:r>
              <a:rPr lang="ru-RU" sz="4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? </a:t>
            </a:r>
          </a:p>
          <a:p>
            <a:endParaRPr lang="kk-KZ" sz="4800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42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237" name="Group 21"/>
          <p:cNvGraphicFramePr>
            <a:graphicFrameLocks noGrp="1"/>
          </p:cNvGraphicFramePr>
          <p:nvPr>
            <p:ph/>
          </p:nvPr>
        </p:nvGraphicFramePr>
        <p:xfrm>
          <a:off x="457200" y="1196975"/>
          <a:ext cx="8147050" cy="4777423"/>
        </p:xfrm>
        <a:graphic>
          <a:graphicData uri="http://schemas.openxmlformats.org/drawingml/2006/table">
            <a:tbl>
              <a:tblPr/>
              <a:tblGrid>
                <a:gridCol w="2716213"/>
                <a:gridCol w="2714625"/>
                <a:gridCol w="271621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Білемін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Білдім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Білгім келеді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1187450" y="476250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b="1">
                <a:solidFill>
                  <a:schemeClr val="accent2"/>
                </a:solidFill>
              </a:rPr>
              <a:t>БББ кестесі</a:t>
            </a:r>
            <a:endParaRPr lang="ru-RU" sz="36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63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95288" y="476250"/>
            <a:ext cx="78486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800" b="1" dirty="0" smtClean="0">
                <a:solidFill>
                  <a:schemeClr val="accent2"/>
                </a:solidFill>
                <a:latin typeface="Times New Roman" pitchFamily="18" charset="0"/>
              </a:rPr>
              <a:t>       </a:t>
            </a:r>
            <a:r>
              <a:rPr lang="kk-KZ" sz="6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Оқулықпен </a:t>
            </a:r>
            <a:r>
              <a:rPr lang="kk-KZ" sz="6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жұмыс</a:t>
            </a:r>
          </a:p>
          <a:p>
            <a:pPr>
              <a:spcBef>
                <a:spcPct val="50000"/>
              </a:spcBef>
            </a:pPr>
            <a:endParaRPr lang="ru-RU" sz="48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049713" y="319088"/>
            <a:ext cx="1841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ru-RU" sz="4800">
              <a:solidFill>
                <a:schemeClr val="accent2"/>
              </a:solidFill>
            </a:endParaRPr>
          </a:p>
        </p:txBody>
      </p:sp>
      <p:pic>
        <p:nvPicPr>
          <p:cNvPr id="18441" name="Picture 9" descr="скачанные файлы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94" y="2424740"/>
            <a:ext cx="4824412" cy="345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1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АШЫҚ САБАҚ\slide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55650" y="981075"/>
            <a:ext cx="806450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9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Сергіту сәті</a:t>
            </a:r>
          </a:p>
          <a:p>
            <a:pPr algn="ctr">
              <a:spcBef>
                <a:spcPct val="50000"/>
              </a:spcBef>
            </a:pPr>
            <a:endParaRPr lang="ru-RU" sz="6000" b="1" dirty="0">
              <a:solidFill>
                <a:schemeClr val="accent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2506009"/>
            <a:ext cx="535677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6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«Көңілді күн»</a:t>
            </a:r>
            <a:endParaRPr lang="ru-RU" sz="66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3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6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260648"/>
            <a:ext cx="462267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Топтық жұмыс</a:t>
            </a:r>
          </a:p>
          <a:p>
            <a:pPr algn="ctr"/>
            <a:endParaRPr lang="kk-K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3309"/>
            <a:ext cx="83529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топ: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Мәтіннің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жақтарын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қарастырыңдар</a:t>
            </a:r>
            <a:endParaRPr lang="ru-RU" sz="4000" dirty="0">
              <a:ln>
                <a:solidFill>
                  <a:srgbClr val="7030A0"/>
                </a:solidFill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топ: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Мәтіннің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жағымсыз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жақтарын</a:t>
            </a:r>
            <a:r>
              <a:rPr lang="ru-RU" sz="4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қарастырыңдар</a:t>
            </a:r>
            <a:endParaRPr lang="ru-RU" sz="4000" dirty="0" smtClean="0">
              <a:ln>
                <a:solidFill>
                  <a:srgbClr val="7030A0"/>
                </a:solidFill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4000" dirty="0">
              <a:ln>
                <a:solidFill>
                  <a:srgbClr val="7030A0"/>
                </a:solidFill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28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17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76238" y="157540"/>
            <a:ext cx="83534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kk-KZ" sz="4400" b="1" dirty="0">
                <a:solidFill>
                  <a:schemeClr val="accent2"/>
                </a:solidFill>
              </a:rPr>
              <a:t>	</a:t>
            </a:r>
            <a:r>
              <a:rPr lang="kk-KZ" sz="48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Шығармашылық жұмыс</a:t>
            </a: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76238" y="13604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ru-RU" sz="180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92138" y="1331913"/>
            <a:ext cx="5693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1944">
            <a:off x="443392" y="1708481"/>
            <a:ext cx="1999377" cy="2026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360" y="1210328"/>
            <a:ext cx="2128819" cy="18559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91568"/>
            <a:ext cx="2664296" cy="17435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4077072"/>
            <a:ext cx="2016224" cy="22054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360" y="3421274"/>
            <a:ext cx="2088232" cy="14554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045" y="5179786"/>
            <a:ext cx="1944216" cy="14652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376" y="3205534"/>
            <a:ext cx="2124984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3035121"/>
            <a:ext cx="2123728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923" y="5132137"/>
            <a:ext cx="2914650" cy="1560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63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899864" y="620713"/>
            <a:ext cx="78486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6600" b="1" dirty="0" smtClean="0">
                <a:solidFill>
                  <a:schemeClr val="accent2"/>
                </a:solidFill>
                <a:latin typeface="Monotype Corsiva" pitchFamily="66" charset="0"/>
              </a:rPr>
              <a:t>«Микс» жаттығу</a:t>
            </a:r>
            <a:endParaRPr lang="kk-KZ" sz="6600" b="1" dirty="0">
              <a:solidFill>
                <a:schemeClr val="accent2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200" y="1905506"/>
            <a:ext cx="907761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Ыбырай,дән,сыр өңірі,</a:t>
            </a:r>
          </a:p>
          <a:p>
            <a:pPr algn="ctr"/>
            <a:r>
              <a:rPr lang="kk-KZ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күріш</a:t>
            </a:r>
          </a:p>
          <a:p>
            <a:pPr algn="ctr"/>
            <a:r>
              <a:rPr lang="kk-KZ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астық,Қызылорда,егістік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81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9640" y="404664"/>
            <a:ext cx="79047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Сабақты қорытындылау: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907" y="1772816"/>
            <a:ext cx="830868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-</a:t>
            </a:r>
            <a:r>
              <a:rPr lang="kk-KZ" sz="4800" b="1" cap="none" spc="0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Қандай тақырыбпен </a:t>
            </a:r>
            <a:r>
              <a:rPr lang="kk-KZ" sz="4800" b="1" cap="none" spc="0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таныстық?</a:t>
            </a:r>
          </a:p>
          <a:p>
            <a:r>
              <a:rPr lang="kk-KZ" sz="48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-Осы мәтін арөылы автор </a:t>
            </a:r>
          </a:p>
          <a:p>
            <a:r>
              <a:rPr lang="kk-KZ" sz="4800" b="1" dirty="0" smtClean="0">
                <a:ln w="1143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не айтқысы келген?</a:t>
            </a:r>
            <a:endParaRPr lang="ru-RU" sz="4000" b="1" cap="none" spc="0" dirty="0">
              <a:ln w="11430">
                <a:solidFill>
                  <a:srgbClr val="7030A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90648"/>
            <a:ext cx="8712968" cy="46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228600"/>
            <a:ext cx="727280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Рефлексия. </a:t>
            </a:r>
          </a:p>
        </p:txBody>
      </p:sp>
    </p:spTree>
    <p:extLst>
      <p:ext uri="{BB962C8B-B14F-4D97-AF65-F5344CB8AC3E}">
        <p14:creationId xmlns:p14="http://schemas.microsoft.com/office/powerpoint/2010/main" val="46959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1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1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качанные файл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17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77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1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2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3648</TotalTime>
  <Words>175</Words>
  <Application>Microsoft Office PowerPoint</Application>
  <PresentationFormat>Экран (4:3)</PresentationFormat>
  <Paragraphs>72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88</cp:revision>
  <dcterms:created xsi:type="dcterms:W3CDTF">2013-04-15T08:26:41Z</dcterms:created>
  <dcterms:modified xsi:type="dcterms:W3CDTF">2017-11-24T08:53:45Z</dcterms:modified>
</cp:coreProperties>
</file>