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57" r:id="rId2"/>
    <p:sldId id="290" r:id="rId3"/>
    <p:sldId id="259" r:id="rId4"/>
    <p:sldId id="261" r:id="rId5"/>
    <p:sldId id="263" r:id="rId6"/>
    <p:sldId id="296" r:id="rId7"/>
    <p:sldId id="311" r:id="rId8"/>
    <p:sldId id="312" r:id="rId9"/>
    <p:sldId id="297" r:id="rId10"/>
    <p:sldId id="298" r:id="rId11"/>
    <p:sldId id="300" r:id="rId12"/>
    <p:sldId id="302" r:id="rId13"/>
    <p:sldId id="303" r:id="rId14"/>
    <p:sldId id="304" r:id="rId15"/>
    <p:sldId id="305" r:id="rId16"/>
    <p:sldId id="307" r:id="rId17"/>
    <p:sldId id="308" r:id="rId18"/>
    <p:sldId id="310" r:id="rId19"/>
    <p:sldId id="262" r:id="rId20"/>
    <p:sldId id="264" r:id="rId21"/>
    <p:sldId id="293" r:id="rId22"/>
    <p:sldId id="291" r:id="rId23"/>
    <p:sldId id="292" r:id="rId24"/>
    <p:sldId id="269" r:id="rId25"/>
    <p:sldId id="294" r:id="rId26"/>
    <p:sldId id="295" r:id="rId27"/>
    <p:sldId id="271" r:id="rId28"/>
    <p:sldId id="272" r:id="rId29"/>
    <p:sldId id="273" r:id="rId3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95" autoAdjust="0"/>
  </p:normalViewPr>
  <p:slideViewPr>
    <p:cSldViewPr>
      <p:cViewPr varScale="1">
        <p:scale>
          <a:sx n="51" d="100"/>
          <a:sy n="51" d="100"/>
        </p:scale>
        <p:origin x="-1229"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9124AB-99E6-41A4-AF2A-FD39502DA33E}" type="datetimeFigureOut">
              <a:rPr lang="ru-RU" smtClean="0"/>
              <a:t>22.11.2017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21AFE0-BF72-4B8A-8884-3FED260D5DBB}" type="slidenum">
              <a:rPr lang="ru-RU" smtClean="0"/>
              <a:t>‹#›</a:t>
            </a:fld>
            <a:endParaRPr lang="ru-RU"/>
          </a:p>
        </p:txBody>
      </p:sp>
    </p:spTree>
    <p:extLst>
      <p:ext uri="{BB962C8B-B14F-4D97-AF65-F5344CB8AC3E}">
        <p14:creationId xmlns:p14="http://schemas.microsoft.com/office/powerpoint/2010/main" val="3829769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021AFE0-BF72-4B8A-8884-3FED260D5DBB}" type="slidenum">
              <a:rPr lang="ru-RU" smtClean="0"/>
              <a:t>29</a:t>
            </a:fld>
            <a:endParaRPr lang="ru-RU"/>
          </a:p>
        </p:txBody>
      </p:sp>
    </p:spTree>
    <p:extLst>
      <p:ext uri="{BB962C8B-B14F-4D97-AF65-F5344CB8AC3E}">
        <p14:creationId xmlns:p14="http://schemas.microsoft.com/office/powerpoint/2010/main" val="413697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20" name="Нижний колонтитул 19"/>
          <p:cNvSpPr>
            <a:spLocks noGrp="1"/>
          </p:cNvSpPr>
          <p:nvPr>
            <p:ph type="ftr" sz="quarter" idx="11"/>
          </p:nvPr>
        </p:nvSpPr>
        <p:spPr/>
        <p:txBody>
          <a:bodyPr/>
          <a:lstStyle>
            <a:extLst/>
          </a:lstStyle>
          <a:p>
            <a:endParaRPr lang="en-US"/>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spd="med"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med"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spd="med"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11/22/2017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spd="med"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11/22/2017</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advClick="0">
    <p:fad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gif"/><Relationship Id="rId7" Type="http://schemas.openxmlformats.org/officeDocument/2006/relationships/hyperlink" Target="http://s45.radikal.ru/i109/0810/e1/3f0610f33621.gif"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4.gi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png"/><Relationship Id="rId7" Type="http://schemas.openxmlformats.org/officeDocument/2006/relationships/image" Target="../media/image14.gif"/><Relationship Id="rId2" Type="http://schemas.openxmlformats.org/officeDocument/2006/relationships/image" Target="../media/image9.gif"/><Relationship Id="rId1" Type="http://schemas.openxmlformats.org/officeDocument/2006/relationships/slideLayout" Target="../slideLayouts/slideLayout2.xml"/><Relationship Id="rId6" Type="http://schemas.openxmlformats.org/officeDocument/2006/relationships/image" Target="../media/image13.gif"/><Relationship Id="rId11" Type="http://schemas.openxmlformats.org/officeDocument/2006/relationships/image" Target="../media/image18.gif"/><Relationship Id="rId5" Type="http://schemas.openxmlformats.org/officeDocument/2006/relationships/image" Target="../media/image12.png"/><Relationship Id="rId10" Type="http://schemas.openxmlformats.org/officeDocument/2006/relationships/image" Target="../media/image17.gif"/><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gif"/></Relationships>
</file>

<file path=ppt/slides/_rels/slide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gif"/><Relationship Id="rId4" Type="http://schemas.openxmlformats.org/officeDocument/2006/relationships/image" Target="../media/image24.gif"/></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gif"/><Relationship Id="rId4" Type="http://schemas.openxmlformats.org/officeDocument/2006/relationships/image" Target="../media/image28.jpeg"/></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gif"/><Relationship Id="rId7" Type="http://schemas.openxmlformats.org/officeDocument/2006/relationships/image" Target="../media/image50.gif"/><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gif"/><Relationship Id="rId4" Type="http://schemas.openxmlformats.org/officeDocument/2006/relationships/image" Target="../media/image47.gif"/></Relationships>
</file>

<file path=ppt/slides/_rels/slide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1092;&#1080;&#1079;&#1084;&#1080;&#1085;&#1091;&#1090;&#1082;&#1072;.ppt" TargetMode="External"/><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58.gif"/><Relationship Id="rId5" Type="http://schemas.openxmlformats.org/officeDocument/2006/relationships/hyperlink" Target="&#1057;&#1077;&#1088;&#1075;&#1110;&#1090;&#1091;%20&#1089;&#1241;&#1090;&#1110;%20'&#1178;&#1099;&#1079;&#1099;&#1083;%20&#1075;&#1199;&#1083;&#1110;&#1084;%20-%20&#1072;&#1081;'.mp4" TargetMode="External"/><Relationship Id="rId4" Type="http://schemas.openxmlformats.org/officeDocument/2006/relationships/image" Target="../media/image57.gif"/></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5.gif"/><Relationship Id="rId5" Type="http://schemas.openxmlformats.org/officeDocument/2006/relationships/image" Target="../media/image64.png"/><Relationship Id="rId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5" descr="images (59).jpg"/>
          <p:cNvPicPr>
            <a:picLocks noChangeAspect="1"/>
          </p:cNvPicPr>
          <p:nvPr/>
        </p:nvPicPr>
        <p:blipFill>
          <a:blip r:embed="rId2"/>
          <a:srcRect/>
          <a:stretch>
            <a:fillRect/>
          </a:stretch>
        </p:blipFill>
        <p:spPr bwMode="auto">
          <a:xfrm>
            <a:off x="19050" y="0"/>
            <a:ext cx="9144000" cy="6858000"/>
          </a:xfrm>
          <a:prstGeom prst="rect">
            <a:avLst/>
          </a:prstGeom>
          <a:noFill/>
          <a:ln w="9525">
            <a:noFill/>
            <a:miter lim="800000"/>
            <a:headEnd/>
            <a:tailEnd/>
          </a:ln>
        </p:spPr>
      </p:pic>
      <p:pic>
        <p:nvPicPr>
          <p:cNvPr id="2051" name="Рисунок 6" descr="375351564 (1).gif"/>
          <p:cNvPicPr>
            <a:picLocks noChangeAspect="1"/>
          </p:cNvPicPr>
          <p:nvPr/>
        </p:nvPicPr>
        <p:blipFill>
          <a:blip r:embed="rId3"/>
          <a:srcRect/>
          <a:stretch>
            <a:fillRect/>
          </a:stretch>
        </p:blipFill>
        <p:spPr bwMode="auto">
          <a:xfrm rot="-1828318">
            <a:off x="942975" y="3452813"/>
            <a:ext cx="1890713" cy="1419225"/>
          </a:xfrm>
          <a:prstGeom prst="rect">
            <a:avLst/>
          </a:prstGeom>
          <a:noFill/>
          <a:ln w="9525">
            <a:noFill/>
            <a:miter lim="800000"/>
            <a:headEnd/>
            <a:tailEnd/>
          </a:ln>
        </p:spPr>
      </p:pic>
      <p:pic>
        <p:nvPicPr>
          <p:cNvPr id="2052" name="Рисунок 7" descr="7181.gif"/>
          <p:cNvPicPr>
            <a:picLocks noChangeAspect="1"/>
          </p:cNvPicPr>
          <p:nvPr/>
        </p:nvPicPr>
        <p:blipFill>
          <a:blip r:embed="rId4"/>
          <a:srcRect/>
          <a:stretch>
            <a:fillRect/>
          </a:stretch>
        </p:blipFill>
        <p:spPr bwMode="auto">
          <a:xfrm>
            <a:off x="0" y="5500688"/>
            <a:ext cx="9144000" cy="1357312"/>
          </a:xfrm>
          <a:prstGeom prst="rect">
            <a:avLst/>
          </a:prstGeom>
          <a:noFill/>
          <a:ln w="9525">
            <a:noFill/>
            <a:miter lim="800000"/>
            <a:headEnd/>
            <a:tailEnd/>
          </a:ln>
        </p:spPr>
      </p:pic>
      <p:pic>
        <p:nvPicPr>
          <p:cNvPr id="2053" name="Рисунок 8" descr="7174.gif"/>
          <p:cNvPicPr>
            <a:picLocks noChangeAspect="1"/>
          </p:cNvPicPr>
          <p:nvPr/>
        </p:nvPicPr>
        <p:blipFill>
          <a:blip r:embed="rId5"/>
          <a:srcRect/>
          <a:stretch>
            <a:fillRect/>
          </a:stretch>
        </p:blipFill>
        <p:spPr bwMode="auto">
          <a:xfrm>
            <a:off x="-285750" y="5357813"/>
            <a:ext cx="9286875" cy="785812"/>
          </a:xfrm>
          <a:prstGeom prst="rect">
            <a:avLst/>
          </a:prstGeom>
          <a:noFill/>
          <a:ln w="9525">
            <a:noFill/>
            <a:miter lim="800000"/>
            <a:headEnd/>
            <a:tailEnd/>
          </a:ln>
        </p:spPr>
      </p:pic>
      <p:pic>
        <p:nvPicPr>
          <p:cNvPr id="2054" name="Рисунок 10" descr="dve-pticy.gif"/>
          <p:cNvPicPr>
            <a:picLocks noChangeAspect="1"/>
          </p:cNvPicPr>
          <p:nvPr/>
        </p:nvPicPr>
        <p:blipFill>
          <a:blip r:embed="rId6"/>
          <a:srcRect/>
          <a:stretch>
            <a:fillRect/>
          </a:stretch>
        </p:blipFill>
        <p:spPr bwMode="auto">
          <a:xfrm>
            <a:off x="5484813" y="2446338"/>
            <a:ext cx="3643312" cy="2879725"/>
          </a:xfrm>
          <a:prstGeom prst="rect">
            <a:avLst/>
          </a:prstGeom>
          <a:noFill/>
          <a:ln w="9525">
            <a:noFill/>
            <a:miter lim="800000"/>
            <a:headEnd/>
            <a:tailEnd/>
          </a:ln>
        </p:spPr>
      </p:pic>
      <p:sp>
        <p:nvSpPr>
          <p:cNvPr id="3" name="Прямоугольник 2"/>
          <p:cNvSpPr/>
          <p:nvPr/>
        </p:nvSpPr>
        <p:spPr>
          <a:xfrm>
            <a:off x="2665412" y="1052736"/>
            <a:ext cx="4429200" cy="646323"/>
          </a:xfrm>
          <a:prstGeom prst="rect">
            <a:avLst/>
          </a:prstGeom>
          <a:noFill/>
        </p:spPr>
        <p:txBody>
          <a:bodyPr lIns="91430" tIns="45716" rIns="91430" bIns="45716">
            <a:spAutoFit/>
          </a:bodyPr>
          <a:lstStyle/>
          <a:p>
            <a:pPr algn="ctr">
              <a:defRPr/>
            </a:pPr>
            <a:r>
              <a:rPr lang="kk-KZ" sz="3600" b="1" dirty="0" smtClean="0">
                <a:ln w="10541" cmpd="sng">
                  <a:solidFill>
                    <a:srgbClr val="00B050"/>
                  </a:solidFill>
                  <a:prstDash val="solid"/>
                </a:ln>
                <a:solidFill>
                  <a:srgbClr val="FF3300"/>
                </a:solidFill>
              </a:rPr>
              <a:t>Ашық сабақ</a:t>
            </a:r>
            <a:endParaRPr lang="ru-RU" sz="3600" b="1" dirty="0">
              <a:ln w="10541" cmpd="sng">
                <a:solidFill>
                  <a:srgbClr val="00B050"/>
                </a:solidFill>
                <a:prstDash val="solid"/>
              </a:ln>
              <a:solidFill>
                <a:srgbClr val="FF3300"/>
              </a:solidFill>
            </a:endParaRPr>
          </a:p>
        </p:txBody>
      </p:sp>
      <p:pic>
        <p:nvPicPr>
          <p:cNvPr id="2056" name="Picture 4" descr="Картинка 130 из 427">
            <a:hlinkClick r:id="rId7"/>
          </p:cNvPr>
          <p:cNvPicPr>
            <a:picLocks noChangeAspect="1" noChangeArrowheads="1" noCrop="1"/>
          </p:cNvPicPr>
          <p:nvPr/>
        </p:nvPicPr>
        <p:blipFill>
          <a:blip r:embed="rId8"/>
          <a:srcRect/>
          <a:stretch>
            <a:fillRect/>
          </a:stretch>
        </p:blipFill>
        <p:spPr bwMode="auto">
          <a:xfrm rot="-1135373">
            <a:off x="76200" y="134938"/>
            <a:ext cx="2701925" cy="2208212"/>
          </a:xfrm>
          <a:prstGeom prst="rect">
            <a:avLst/>
          </a:prstGeom>
          <a:noFill/>
          <a:ln w="9525">
            <a:noFill/>
            <a:miter lim="800000"/>
            <a:headEnd/>
            <a:tailEnd/>
          </a:ln>
        </p:spPr>
      </p:pic>
      <p:sp>
        <p:nvSpPr>
          <p:cNvPr id="2057" name="Прямоугольник 1"/>
          <p:cNvSpPr>
            <a:spLocks noChangeArrowheads="1"/>
          </p:cNvSpPr>
          <p:nvPr/>
        </p:nvSpPr>
        <p:spPr bwMode="auto">
          <a:xfrm>
            <a:off x="1143000" y="2133600"/>
            <a:ext cx="7010400" cy="646331"/>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kk-KZ" sz="3600" b="1" i="1" dirty="0" smtClean="0">
                <a:solidFill>
                  <a:srgbClr val="000099"/>
                </a:solidFill>
                <a:latin typeface="Century Schoolbook" pitchFamily="18" charset="0"/>
                <a:cs typeface="Times New Roman" pitchFamily="18" charset="0"/>
              </a:rPr>
              <a:t>«</a:t>
            </a:r>
            <a:r>
              <a:rPr lang="kk-KZ" sz="3600" b="1" i="1" dirty="0">
                <a:solidFill>
                  <a:srgbClr val="000099"/>
                </a:solidFill>
                <a:latin typeface="Century Schoolbook" pitchFamily="18" charset="0"/>
                <a:cs typeface="Times New Roman" pitchFamily="18" charset="0"/>
              </a:rPr>
              <a:t>Д</a:t>
            </a:r>
            <a:r>
              <a:rPr lang="kk-KZ" sz="3600" b="1" i="1" dirty="0" smtClean="0">
                <a:solidFill>
                  <a:srgbClr val="000099"/>
                </a:solidFill>
                <a:latin typeface="Century Schoolbook" pitchFamily="18" charset="0"/>
                <a:cs typeface="Times New Roman" pitchFamily="18" charset="0"/>
              </a:rPr>
              <a:t>үниетану ”</a:t>
            </a:r>
            <a:endParaRPr lang="ru-RU" sz="3600" b="1" i="1" dirty="0">
              <a:solidFill>
                <a:srgbClr val="000099"/>
              </a:solidFill>
              <a:latin typeface="Century Schoolbook" pitchFamily="18" charset="0"/>
            </a:endParaRPr>
          </a:p>
        </p:txBody>
      </p:sp>
      <p:pic>
        <p:nvPicPr>
          <p:cNvPr id="10" name="Picture 2"/>
          <p:cNvPicPr>
            <a:picLocks noChangeAspect="1" noChangeArrowheads="1"/>
          </p:cNvPicPr>
          <p:nvPr/>
        </p:nvPicPr>
        <p:blipFill>
          <a:blip r:embed="rId9"/>
          <a:srcRect l="3077" t="38975"/>
          <a:stretch>
            <a:fillRect/>
          </a:stretch>
        </p:blipFill>
        <p:spPr bwMode="auto">
          <a:xfrm>
            <a:off x="1143001" y="3679017"/>
            <a:ext cx="7286652" cy="2071702"/>
          </a:xfrm>
          <a:prstGeom prst="rect">
            <a:avLst/>
          </a:prstGeom>
          <a:ln>
            <a:noFill/>
          </a:ln>
          <a:effectLst>
            <a:softEdge rad="112500"/>
          </a:effectLst>
        </p:spPr>
      </p:pic>
    </p:spTree>
  </p:cSld>
  <p:clrMapOvr>
    <a:masterClrMapping/>
  </p:clrMapOvr>
  <p:transition spd="med"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1403350" y="838200"/>
            <a:ext cx="7331075" cy="5447645"/>
          </a:xfrm>
          <a:prstGeom prst="rect">
            <a:avLst/>
          </a:prstGeom>
          <a:solidFill>
            <a:schemeClr val="bg1"/>
          </a:solidFill>
          <a:ln w="9525">
            <a:noFill/>
            <a:miter lim="800000"/>
            <a:headEnd/>
            <a:tailEnd/>
          </a:ln>
        </p:spPr>
        <p:txBody>
          <a:bodyPr wrap="square">
            <a:spAutoFit/>
          </a:bodyPr>
          <a:lstStyle/>
          <a:p>
            <a:r>
              <a:rPr lang="kk-KZ" sz="3600" b="1" dirty="0">
                <a:solidFill>
                  <a:srgbClr val="002060"/>
                </a:solidFill>
                <a:latin typeface="Times New Roman" pitchFamily="18" charset="0"/>
                <a:cs typeface="Times New Roman" pitchFamily="18" charset="0"/>
              </a:rPr>
              <a:t>Сабақтың мақсаты: </a:t>
            </a:r>
          </a:p>
          <a:p>
            <a:r>
              <a:rPr lang="kk-KZ" sz="2400" dirty="0">
                <a:solidFill>
                  <a:srgbClr val="002060"/>
                </a:solidFill>
                <a:latin typeface="Times New Roman" pitchFamily="18" charset="0"/>
                <a:cs typeface="Times New Roman" pitchFamily="18" charset="0"/>
              </a:rPr>
              <a:t>1.Сезім мүшелерін еске түсіре отырып, олардың қызметімен таныстыру. Олардың адам өміріндегі маңызы туралы </a:t>
            </a:r>
            <a:r>
              <a:rPr lang="kk-KZ" sz="2400" dirty="0" smtClean="0">
                <a:solidFill>
                  <a:srgbClr val="002060"/>
                </a:solidFill>
                <a:latin typeface="Times New Roman" pitchFamily="18" charset="0"/>
                <a:cs typeface="Times New Roman" pitchFamily="18" charset="0"/>
              </a:rPr>
              <a:t>түсініктері кеңейеді. </a:t>
            </a:r>
            <a:endParaRPr lang="ru-RU" sz="2400" dirty="0">
              <a:solidFill>
                <a:srgbClr val="002060"/>
              </a:solidFill>
              <a:latin typeface="Times New Roman" pitchFamily="18" charset="0"/>
              <a:cs typeface="Times New Roman" pitchFamily="18" charset="0"/>
            </a:endParaRPr>
          </a:p>
          <a:p>
            <a:r>
              <a:rPr lang="kk-KZ" sz="2400" dirty="0">
                <a:solidFill>
                  <a:srgbClr val="002060"/>
                </a:solidFill>
                <a:latin typeface="Times New Roman" pitchFamily="18" charset="0"/>
                <a:cs typeface="Times New Roman" pitchFamily="18" charset="0"/>
              </a:rPr>
              <a:t>2. Жаңа материалда өткен материалдармен ұштастыра отырып, оқушылардың өз бетімен білім толықтыру дағдыларын, салыстыру, қорытындылау және ойлау </a:t>
            </a:r>
            <a:r>
              <a:rPr lang="kk-KZ" sz="2400" dirty="0" smtClean="0">
                <a:solidFill>
                  <a:srgbClr val="002060"/>
                </a:solidFill>
                <a:latin typeface="Times New Roman" pitchFamily="18" charset="0"/>
                <a:cs typeface="Times New Roman" pitchFamily="18" charset="0"/>
              </a:rPr>
              <a:t>қабілеттері дамыйды. </a:t>
            </a:r>
            <a:endParaRPr lang="ru-RU" sz="2400" dirty="0">
              <a:solidFill>
                <a:srgbClr val="002060"/>
              </a:solidFill>
              <a:latin typeface="Times New Roman" pitchFamily="18" charset="0"/>
              <a:cs typeface="Times New Roman" pitchFamily="18" charset="0"/>
            </a:endParaRPr>
          </a:p>
          <a:p>
            <a:r>
              <a:rPr lang="kk-KZ" sz="2400" dirty="0">
                <a:solidFill>
                  <a:srgbClr val="002060"/>
                </a:solidFill>
                <a:latin typeface="Times New Roman" pitchFamily="18" charset="0"/>
                <a:cs typeface="Times New Roman" pitchFamily="18" charset="0"/>
              </a:rPr>
              <a:t>3. Өздігінен ізденімпаздық, еңбексүйгіштік, адамгершілік дағдыларын тәрбиелей отырып, сезім мүшелерін таза ұстау, өз ойын айта отырып, өзгені де тыңдай білуге, алған білімін өмірде қолдана білуге тәрбиелеу.</a:t>
            </a:r>
            <a:r>
              <a:rPr lang="kk-KZ" sz="2400" dirty="0"/>
              <a:t/>
            </a:r>
            <a:br>
              <a:rPr lang="kk-KZ" sz="2400" dirty="0"/>
            </a:br>
            <a:endParaRPr lang="ru-RU" sz="2400" dirty="0"/>
          </a:p>
        </p:txBody>
      </p:sp>
      <p:pic>
        <p:nvPicPr>
          <p:cNvPr id="16387" name="Picture 4" descr="peace_dove_olive_branch_hg_wht"/>
          <p:cNvPicPr>
            <a:picLocks noChangeAspect="1" noChangeArrowheads="1" noCrop="1"/>
          </p:cNvPicPr>
          <p:nvPr/>
        </p:nvPicPr>
        <p:blipFill>
          <a:blip r:embed="rId2" cstate="print"/>
          <a:srcRect/>
          <a:stretch>
            <a:fillRect/>
          </a:stretch>
        </p:blipFill>
        <p:spPr bwMode="auto">
          <a:xfrm>
            <a:off x="2432177" y="260648"/>
            <a:ext cx="1512987" cy="687262"/>
          </a:xfrm>
          <a:prstGeom prst="rect">
            <a:avLst/>
          </a:prstGeom>
          <a:noFill/>
          <a:ln w="9525">
            <a:noFill/>
            <a:miter lim="800000"/>
            <a:headEnd/>
            <a:tailEnd/>
          </a:ln>
        </p:spPr>
      </p:pic>
      <p:pic>
        <p:nvPicPr>
          <p:cNvPr id="4" name="Picture 36" descr="0046"/>
          <p:cNvPicPr>
            <a:picLocks noChangeAspect="1" noChangeArrowheads="1"/>
          </p:cNvPicPr>
          <p:nvPr/>
        </p:nvPicPr>
        <p:blipFill>
          <a:blip r:embed="rId3" cstate="print"/>
          <a:srcRect/>
          <a:stretch>
            <a:fillRect/>
          </a:stretch>
        </p:blipFill>
        <p:spPr bwMode="auto">
          <a:xfrm>
            <a:off x="3895366" y="5594643"/>
            <a:ext cx="1198562" cy="1066800"/>
          </a:xfrm>
          <a:prstGeom prst="rect">
            <a:avLst/>
          </a:prstGeom>
          <a:noFill/>
          <a:ln w="9525">
            <a:noFill/>
            <a:miter lim="800000"/>
            <a:headEnd/>
            <a:tailEnd/>
          </a:ln>
        </p:spPr>
      </p:pic>
      <p:pic>
        <p:nvPicPr>
          <p:cNvPr id="5" name="Picture 37" descr="0042"/>
          <p:cNvPicPr>
            <a:picLocks noChangeAspect="1" noChangeArrowheads="1"/>
          </p:cNvPicPr>
          <p:nvPr/>
        </p:nvPicPr>
        <p:blipFill>
          <a:blip r:embed="rId4" cstate="print"/>
          <a:srcRect/>
          <a:stretch>
            <a:fillRect/>
          </a:stretch>
        </p:blipFill>
        <p:spPr bwMode="auto">
          <a:xfrm>
            <a:off x="7926388" y="4076700"/>
            <a:ext cx="1217612" cy="1276350"/>
          </a:xfrm>
          <a:prstGeom prst="rect">
            <a:avLst/>
          </a:prstGeom>
          <a:noFill/>
          <a:ln w="9525">
            <a:noFill/>
            <a:miter lim="800000"/>
            <a:headEnd/>
            <a:tailEnd/>
          </a:ln>
        </p:spPr>
      </p:pic>
      <p:pic>
        <p:nvPicPr>
          <p:cNvPr id="6" name="Picture 38" descr="0001"/>
          <p:cNvPicPr>
            <a:picLocks noChangeAspect="1" noChangeArrowheads="1"/>
          </p:cNvPicPr>
          <p:nvPr/>
        </p:nvPicPr>
        <p:blipFill>
          <a:blip r:embed="rId5" cstate="print"/>
          <a:srcRect/>
          <a:stretch>
            <a:fillRect/>
          </a:stretch>
        </p:blipFill>
        <p:spPr bwMode="auto">
          <a:xfrm>
            <a:off x="8274050" y="5424781"/>
            <a:ext cx="522287" cy="1406525"/>
          </a:xfrm>
          <a:prstGeom prst="rect">
            <a:avLst/>
          </a:prstGeom>
          <a:noFill/>
          <a:ln w="9525">
            <a:noFill/>
            <a:miter lim="800000"/>
            <a:headEnd/>
            <a:tailEnd/>
          </a:ln>
        </p:spPr>
      </p:pic>
      <p:pic>
        <p:nvPicPr>
          <p:cNvPr id="7" name="Picture 37" descr="0042"/>
          <p:cNvPicPr>
            <a:picLocks noChangeAspect="1" noChangeArrowheads="1"/>
          </p:cNvPicPr>
          <p:nvPr/>
        </p:nvPicPr>
        <p:blipFill>
          <a:blip r:embed="rId4" cstate="print"/>
          <a:srcRect/>
          <a:stretch>
            <a:fillRect/>
          </a:stretch>
        </p:blipFill>
        <p:spPr bwMode="auto">
          <a:xfrm rot="-1893807">
            <a:off x="193713" y="5594942"/>
            <a:ext cx="1285875" cy="937024"/>
          </a:xfrm>
          <a:prstGeom prst="rect">
            <a:avLst/>
          </a:prstGeom>
          <a:noFill/>
          <a:ln w="9525">
            <a:noFill/>
            <a:miter lim="800000"/>
            <a:headEnd/>
            <a:tailEnd/>
          </a:ln>
        </p:spPr>
      </p:pic>
      <p:pic>
        <p:nvPicPr>
          <p:cNvPr id="16392" name="Picture 21" descr="42"/>
          <p:cNvPicPr>
            <a:picLocks noChangeAspect="1" noChangeArrowheads="1" noCrop="1"/>
          </p:cNvPicPr>
          <p:nvPr/>
        </p:nvPicPr>
        <p:blipFill>
          <a:blip r:embed="rId6" cstate="print"/>
          <a:srcRect/>
          <a:stretch>
            <a:fillRect/>
          </a:stretch>
        </p:blipFill>
        <p:spPr bwMode="auto">
          <a:xfrm>
            <a:off x="5676900" y="5604614"/>
            <a:ext cx="1452562" cy="1262355"/>
          </a:xfrm>
          <a:prstGeom prst="rect">
            <a:avLst/>
          </a:prstGeom>
          <a:noFill/>
          <a:ln w="9525">
            <a:noFill/>
            <a:miter lim="800000"/>
            <a:headEnd/>
            <a:tailEnd/>
          </a:ln>
        </p:spPr>
      </p:pic>
      <p:pic>
        <p:nvPicPr>
          <p:cNvPr id="9" name="Picture 6" descr="colombe"/>
          <p:cNvPicPr>
            <a:picLocks noChangeAspect="1" noChangeArrowheads="1" noCrop="1"/>
          </p:cNvPicPr>
          <p:nvPr/>
        </p:nvPicPr>
        <p:blipFill>
          <a:blip r:embed="rId7" cstate="print"/>
          <a:srcRect/>
          <a:stretch>
            <a:fillRect/>
          </a:stretch>
        </p:blipFill>
        <p:spPr bwMode="auto">
          <a:xfrm>
            <a:off x="1116013" y="1125538"/>
            <a:ext cx="574675" cy="423862"/>
          </a:xfrm>
          <a:prstGeom prst="rect">
            <a:avLst/>
          </a:prstGeom>
          <a:noFill/>
          <a:ln w="9525">
            <a:noFill/>
            <a:miter lim="800000"/>
            <a:headEnd/>
            <a:tailEnd/>
          </a:ln>
        </p:spPr>
      </p:pic>
      <p:pic>
        <p:nvPicPr>
          <p:cNvPr id="10" name="Picture 6" descr="colombe"/>
          <p:cNvPicPr>
            <a:picLocks noChangeAspect="1" noChangeArrowheads="1" noCrop="1"/>
          </p:cNvPicPr>
          <p:nvPr/>
        </p:nvPicPr>
        <p:blipFill>
          <a:blip r:embed="rId7" cstate="print"/>
          <a:srcRect/>
          <a:stretch>
            <a:fillRect/>
          </a:stretch>
        </p:blipFill>
        <p:spPr bwMode="auto">
          <a:xfrm flipH="1">
            <a:off x="7019925" y="476250"/>
            <a:ext cx="793750" cy="647700"/>
          </a:xfrm>
          <a:prstGeom prst="rect">
            <a:avLst/>
          </a:prstGeom>
          <a:noFill/>
          <a:ln w="9525">
            <a:noFill/>
            <a:miter lim="800000"/>
            <a:headEnd/>
            <a:tailEnd/>
          </a:ln>
        </p:spPr>
      </p:pic>
      <p:pic>
        <p:nvPicPr>
          <p:cNvPr id="16395" name="Picture 27" descr="j0123567"/>
          <p:cNvPicPr>
            <a:picLocks noChangeAspect="1" noChangeArrowheads="1"/>
          </p:cNvPicPr>
          <p:nvPr/>
        </p:nvPicPr>
        <p:blipFill>
          <a:blip r:embed="rId8" cstate="print"/>
          <a:srcRect/>
          <a:stretch>
            <a:fillRect/>
          </a:stretch>
        </p:blipFill>
        <p:spPr bwMode="auto">
          <a:xfrm rot="5400000">
            <a:off x="-20745" y="348176"/>
            <a:ext cx="1936750" cy="1697037"/>
          </a:xfrm>
          <a:prstGeom prst="rect">
            <a:avLst/>
          </a:prstGeom>
          <a:noFill/>
          <a:ln w="9525">
            <a:noFill/>
            <a:miter lim="800000"/>
            <a:headEnd/>
            <a:tailEnd/>
          </a:ln>
        </p:spPr>
      </p:pic>
      <p:pic>
        <p:nvPicPr>
          <p:cNvPr id="16396" name="Picture 28" descr="j0123567"/>
          <p:cNvPicPr>
            <a:picLocks noChangeAspect="1" noChangeArrowheads="1"/>
          </p:cNvPicPr>
          <p:nvPr/>
        </p:nvPicPr>
        <p:blipFill>
          <a:blip r:embed="rId8" cstate="print"/>
          <a:srcRect/>
          <a:stretch>
            <a:fillRect/>
          </a:stretch>
        </p:blipFill>
        <p:spPr bwMode="auto">
          <a:xfrm rot="16200000" flipH="1">
            <a:off x="7221517" y="390200"/>
            <a:ext cx="2048438" cy="1501303"/>
          </a:xfrm>
          <a:prstGeom prst="rect">
            <a:avLst/>
          </a:prstGeom>
          <a:noFill/>
          <a:ln w="9525">
            <a:noFill/>
            <a:miter lim="800000"/>
            <a:headEnd/>
            <a:tailEnd/>
          </a:ln>
        </p:spPr>
      </p:pic>
      <p:pic>
        <p:nvPicPr>
          <p:cNvPr id="16397" name="Picture 23" descr="0016"/>
          <p:cNvPicPr>
            <a:picLocks noChangeAspect="1" noChangeArrowheads="1" noCrop="1"/>
          </p:cNvPicPr>
          <p:nvPr/>
        </p:nvPicPr>
        <p:blipFill>
          <a:blip r:embed="rId9" cstate="print"/>
          <a:srcRect/>
          <a:stretch>
            <a:fillRect/>
          </a:stretch>
        </p:blipFill>
        <p:spPr bwMode="auto">
          <a:xfrm>
            <a:off x="310248" y="2526225"/>
            <a:ext cx="900113" cy="684213"/>
          </a:xfrm>
          <a:prstGeom prst="rect">
            <a:avLst/>
          </a:prstGeom>
          <a:noFill/>
          <a:ln w="9525">
            <a:noFill/>
            <a:miter lim="800000"/>
            <a:headEnd/>
            <a:tailEnd/>
          </a:ln>
        </p:spPr>
      </p:pic>
      <p:pic>
        <p:nvPicPr>
          <p:cNvPr id="16398" name="Picture 27" descr="0016"/>
          <p:cNvPicPr>
            <a:picLocks noChangeAspect="1" noChangeArrowheads="1" noCrop="1"/>
          </p:cNvPicPr>
          <p:nvPr/>
        </p:nvPicPr>
        <p:blipFill>
          <a:blip r:embed="rId10" cstate="print"/>
          <a:srcRect/>
          <a:stretch>
            <a:fillRect/>
          </a:stretch>
        </p:blipFill>
        <p:spPr bwMode="auto">
          <a:xfrm>
            <a:off x="5786438" y="204336"/>
            <a:ext cx="1233487" cy="936625"/>
          </a:xfrm>
          <a:prstGeom prst="rect">
            <a:avLst/>
          </a:prstGeom>
          <a:noFill/>
          <a:ln w="9525">
            <a:noFill/>
            <a:miter lim="800000"/>
            <a:headEnd/>
            <a:tailEnd/>
          </a:ln>
        </p:spPr>
      </p:pic>
      <p:pic>
        <p:nvPicPr>
          <p:cNvPr id="15" name="Picture 29" descr="0001"/>
          <p:cNvPicPr>
            <a:picLocks noChangeAspect="1" noChangeArrowheads="1"/>
          </p:cNvPicPr>
          <p:nvPr/>
        </p:nvPicPr>
        <p:blipFill>
          <a:blip r:embed="rId5" cstate="print"/>
          <a:srcRect/>
          <a:stretch>
            <a:fillRect/>
          </a:stretch>
        </p:blipFill>
        <p:spPr bwMode="auto">
          <a:xfrm>
            <a:off x="8535503" y="2165070"/>
            <a:ext cx="576263" cy="1406525"/>
          </a:xfrm>
          <a:prstGeom prst="rect">
            <a:avLst/>
          </a:prstGeom>
          <a:noFill/>
          <a:ln w="9525">
            <a:noFill/>
            <a:miter lim="800000"/>
            <a:headEnd/>
            <a:tailEnd/>
          </a:ln>
        </p:spPr>
      </p:pic>
      <p:pic>
        <p:nvPicPr>
          <p:cNvPr id="16" name="Picture 39" descr="0001"/>
          <p:cNvPicPr>
            <a:picLocks noChangeAspect="1" noChangeArrowheads="1"/>
          </p:cNvPicPr>
          <p:nvPr/>
        </p:nvPicPr>
        <p:blipFill>
          <a:blip r:embed="rId5" cstate="print"/>
          <a:srcRect/>
          <a:stretch>
            <a:fillRect/>
          </a:stretch>
        </p:blipFill>
        <p:spPr bwMode="auto">
          <a:xfrm>
            <a:off x="457200" y="3524997"/>
            <a:ext cx="639629" cy="1189877"/>
          </a:xfrm>
          <a:prstGeom prst="rect">
            <a:avLst/>
          </a:prstGeom>
          <a:noFill/>
          <a:ln w="9525">
            <a:noFill/>
            <a:miter lim="800000"/>
            <a:headEnd/>
            <a:tailEnd/>
          </a:ln>
        </p:spPr>
      </p:pic>
      <p:grpSp>
        <p:nvGrpSpPr>
          <p:cNvPr id="2" name="Group 4"/>
          <p:cNvGrpSpPr>
            <a:grpSpLocks/>
          </p:cNvGrpSpPr>
          <p:nvPr/>
        </p:nvGrpSpPr>
        <p:grpSpPr bwMode="auto">
          <a:xfrm>
            <a:off x="16914" y="45991"/>
            <a:ext cx="9180513" cy="6892925"/>
            <a:chOff x="0" y="-17"/>
            <a:chExt cx="5783" cy="4342"/>
          </a:xfrm>
        </p:grpSpPr>
        <p:grpSp>
          <p:nvGrpSpPr>
            <p:cNvPr id="3" name="Group 5"/>
            <p:cNvGrpSpPr>
              <a:grpSpLocks/>
            </p:cNvGrpSpPr>
            <p:nvPr/>
          </p:nvGrpSpPr>
          <p:grpSpPr bwMode="auto">
            <a:xfrm>
              <a:off x="0" y="-17"/>
              <a:ext cx="5783" cy="4337"/>
              <a:chOff x="0" y="-17"/>
              <a:chExt cx="5783" cy="4337"/>
            </a:xfrm>
          </p:grpSpPr>
          <p:pic>
            <p:nvPicPr>
              <p:cNvPr id="16404" name="Picture 6" descr="пгшлпгш"/>
              <p:cNvPicPr>
                <a:picLocks noChangeAspect="1" noChangeArrowheads="1"/>
              </p:cNvPicPr>
              <p:nvPr/>
            </p:nvPicPr>
            <p:blipFill>
              <a:blip r:embed="rId11" cstate="print"/>
              <a:srcRect/>
              <a:stretch>
                <a:fillRect/>
              </a:stretch>
            </p:blipFill>
            <p:spPr bwMode="auto">
              <a:xfrm rot="5400000">
                <a:off x="-2109" y="2138"/>
                <a:ext cx="4291" cy="73"/>
              </a:xfrm>
              <a:prstGeom prst="rect">
                <a:avLst/>
              </a:prstGeom>
              <a:noFill/>
              <a:ln w="9525">
                <a:noFill/>
                <a:miter lim="800000"/>
                <a:headEnd/>
                <a:tailEnd/>
              </a:ln>
            </p:spPr>
          </p:pic>
          <p:pic>
            <p:nvPicPr>
              <p:cNvPr id="16405" name="Picture 7" descr="пгшлпгш"/>
              <p:cNvPicPr>
                <a:picLocks noChangeAspect="1" noChangeArrowheads="1"/>
              </p:cNvPicPr>
              <p:nvPr/>
            </p:nvPicPr>
            <p:blipFill>
              <a:blip r:embed="rId11" cstate="print"/>
              <a:srcRect/>
              <a:stretch>
                <a:fillRect/>
              </a:stretch>
            </p:blipFill>
            <p:spPr bwMode="auto">
              <a:xfrm>
                <a:off x="22" y="-17"/>
                <a:ext cx="5760" cy="102"/>
              </a:xfrm>
              <a:prstGeom prst="rect">
                <a:avLst/>
              </a:prstGeom>
              <a:noFill/>
              <a:ln w="9525">
                <a:noFill/>
                <a:miter lim="800000"/>
                <a:headEnd/>
                <a:tailEnd/>
              </a:ln>
            </p:spPr>
          </p:pic>
          <p:pic>
            <p:nvPicPr>
              <p:cNvPr id="16406" name="Picture 8" descr="пгшлпгш"/>
              <p:cNvPicPr>
                <a:picLocks noChangeAspect="1" noChangeArrowheads="1"/>
              </p:cNvPicPr>
              <p:nvPr/>
            </p:nvPicPr>
            <p:blipFill>
              <a:blip r:embed="rId11" cstate="print"/>
              <a:srcRect/>
              <a:stretch>
                <a:fillRect/>
              </a:stretch>
            </p:blipFill>
            <p:spPr bwMode="auto">
              <a:xfrm rot="5400000">
                <a:off x="3601" y="2138"/>
                <a:ext cx="4291" cy="73"/>
              </a:xfrm>
              <a:prstGeom prst="rect">
                <a:avLst/>
              </a:prstGeom>
              <a:noFill/>
              <a:ln w="9525">
                <a:noFill/>
                <a:miter lim="800000"/>
                <a:headEnd/>
                <a:tailEnd/>
              </a:ln>
            </p:spPr>
          </p:pic>
        </p:grpSp>
        <p:pic>
          <p:nvPicPr>
            <p:cNvPr id="16403" name="Picture 9" descr="пгшлпгш"/>
            <p:cNvPicPr>
              <a:picLocks noChangeAspect="1" noChangeArrowheads="1"/>
            </p:cNvPicPr>
            <p:nvPr/>
          </p:nvPicPr>
          <p:blipFill>
            <a:blip r:embed="rId11" cstate="print"/>
            <a:srcRect/>
            <a:stretch>
              <a:fillRect/>
            </a:stretch>
          </p:blipFill>
          <p:spPr bwMode="auto">
            <a:xfrm>
              <a:off x="0" y="4225"/>
              <a:ext cx="5760" cy="100"/>
            </a:xfrm>
            <a:prstGeom prst="rect">
              <a:avLst/>
            </a:prstGeom>
            <a:noFill/>
            <a:ln w="9525">
              <a:noFill/>
              <a:miter lim="800000"/>
              <a:headEnd/>
              <a:tailEnd/>
            </a:ln>
          </p:spPr>
        </p:pic>
      </p:grpSp>
    </p:spTree>
  </p:cSld>
  <p:clrMapOvr>
    <a:masterClrMapping/>
  </p:clrMapOvr>
  <p:transition spd="med" advClick="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1000" fill="hold"/>
                                        <p:tgtEl>
                                          <p:spTgt spid="35844"/>
                                        </p:tgtEl>
                                        <p:attrNameLst>
                                          <p:attrName>ppt_w</p:attrName>
                                        </p:attrNameLst>
                                      </p:cBhvr>
                                      <p:tavLst>
                                        <p:tav tm="0">
                                          <p:val>
                                            <p:strVal val="#ppt_w+.3"/>
                                          </p:val>
                                        </p:tav>
                                        <p:tav tm="100000">
                                          <p:val>
                                            <p:strVal val="#ppt_w"/>
                                          </p:val>
                                        </p:tav>
                                      </p:tavLst>
                                    </p:anim>
                                    <p:anim calcmode="lin" valueType="num">
                                      <p:cBhvr>
                                        <p:cTn id="8" dur="1000" fill="hold"/>
                                        <p:tgtEl>
                                          <p:spTgt spid="35844"/>
                                        </p:tgtEl>
                                        <p:attrNameLst>
                                          <p:attrName>ppt_h</p:attrName>
                                        </p:attrNameLst>
                                      </p:cBhvr>
                                      <p:tavLst>
                                        <p:tav tm="0">
                                          <p:val>
                                            <p:strVal val="#ppt_h"/>
                                          </p:val>
                                        </p:tav>
                                        <p:tav tm="100000">
                                          <p:val>
                                            <p:strVal val="#ppt_h"/>
                                          </p:val>
                                        </p:tav>
                                      </p:tavLst>
                                    </p:anim>
                                    <p:animEffect transition="in" filter="fade">
                                      <p:cBhvr>
                                        <p:cTn id="9" dur="1000"/>
                                        <p:tgtEl>
                                          <p:spTgt spid="35844"/>
                                        </p:tgtEl>
                                      </p:cBhvr>
                                    </p:animEffect>
                                  </p:childTnLst>
                                </p:cTn>
                              </p:par>
                              <p:par>
                                <p:cTn id="10" presetID="21" presetClass="entr" presetSubtype="4"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4)">
                                      <p:cBhvr>
                                        <p:cTn id="12" dur="2000"/>
                                        <p:tgtEl>
                                          <p:spTgt spid="9"/>
                                        </p:tgtEl>
                                      </p:cBhvr>
                                    </p:animEffect>
                                  </p:childTnLst>
                                </p:cTn>
                              </p:par>
                              <p:par>
                                <p:cTn id="13" presetID="21"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4)">
                                      <p:cBhvr>
                                        <p:cTn id="15" dur="20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par>
                                <p:cTn id="19" presetID="9"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par>
                                <p:cTn id="22" presetID="9"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ssolve">
                                      <p:cBhvr>
                                        <p:cTn id="24" dur="500"/>
                                        <p:tgtEl>
                                          <p:spTgt spid="16"/>
                                        </p:tgtEl>
                                      </p:cBhvr>
                                    </p:animEffect>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ssolve">
                                      <p:cBhvr>
                                        <p:cTn id="30" dur="500"/>
                                        <p:tgtEl>
                                          <p:spTgt spid="7"/>
                                        </p:tgtEl>
                                      </p:cBhvr>
                                    </p:animEffect>
                                  </p:childTnLst>
                                </p:cTn>
                              </p:par>
                              <p:par>
                                <p:cTn id="31" presetID="12" presetClass="entr" presetSubtype="1"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slide(fromTo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91" name="Rectangle 19"/>
          <p:cNvSpPr>
            <a:spLocks noGrp="1" noChangeArrowheads="1"/>
          </p:cNvSpPr>
          <p:nvPr>
            <p:ph type="title"/>
          </p:nvPr>
        </p:nvSpPr>
        <p:spPr>
          <a:xfrm>
            <a:off x="468313" y="476250"/>
            <a:ext cx="8229600" cy="1143000"/>
          </a:xfrm>
        </p:spPr>
        <p:txBody>
          <a:bodyPr/>
          <a:lstStyle/>
          <a:p>
            <a:pPr eaLnBrk="1" hangingPunct="1"/>
            <a:r>
              <a:rPr lang="ru-RU" altLang="ru-RU" sz="3600" b="1" i="1" smtClean="0"/>
              <a:t>                    </a:t>
            </a:r>
          </a:p>
        </p:txBody>
      </p:sp>
      <p:pic>
        <p:nvPicPr>
          <p:cNvPr id="4100" name="Picture 4" descr="C:\Documents and Settings\Admin\Рабочий стол\герои Диснея\4.png"/>
          <p:cNvPicPr>
            <a:picLocks noChangeAspect="1" noChangeArrowheads="1"/>
          </p:cNvPicPr>
          <p:nvPr/>
        </p:nvPicPr>
        <p:blipFill>
          <a:blip r:embed="rId2"/>
          <a:srcRect/>
          <a:stretch>
            <a:fillRect/>
          </a:stretch>
        </p:blipFill>
        <p:spPr bwMode="auto">
          <a:xfrm rot="279702">
            <a:off x="3497263" y="269875"/>
            <a:ext cx="1300162" cy="1962150"/>
          </a:xfrm>
          <a:prstGeom prst="rect">
            <a:avLst/>
          </a:prstGeom>
          <a:noFill/>
          <a:ln w="9525">
            <a:noFill/>
            <a:miter lim="800000"/>
            <a:headEnd/>
            <a:tailEnd/>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53" y="-9993"/>
            <a:ext cx="91065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2" descr="C:\Users\qwerty\Desktop\анимациялар\еда\59.gif"/>
          <p:cNvPicPr>
            <a:picLocks noChangeAspect="1" noChangeArrowheads="1" noCrop="1"/>
          </p:cNvPicPr>
          <p:nvPr/>
        </p:nvPicPr>
        <p:blipFill>
          <a:blip r:embed="rId4"/>
          <a:srcRect/>
          <a:stretch>
            <a:fillRect/>
          </a:stretch>
        </p:blipFill>
        <p:spPr bwMode="auto">
          <a:xfrm>
            <a:off x="3405188" y="5013325"/>
            <a:ext cx="5545137" cy="1312863"/>
          </a:xfrm>
          <a:prstGeom prst="rect">
            <a:avLst/>
          </a:prstGeom>
          <a:noFill/>
          <a:ln w="9525">
            <a:noFill/>
            <a:miter lim="800000"/>
            <a:headEnd/>
            <a:tailEnd/>
          </a:ln>
        </p:spPr>
      </p:pic>
      <p:sp>
        <p:nvSpPr>
          <p:cNvPr id="6" name="Прямоугольник 5"/>
          <p:cNvSpPr/>
          <p:nvPr/>
        </p:nvSpPr>
        <p:spPr>
          <a:xfrm>
            <a:off x="1848787" y="2989947"/>
            <a:ext cx="5105400" cy="2062103"/>
          </a:xfrm>
          <a:prstGeom prst="rect">
            <a:avLst/>
          </a:prstGeom>
        </p:spPr>
        <p:txBody>
          <a:bodyPr wrap="square">
            <a:spAutoFit/>
          </a:bodyPr>
          <a:lstStyle/>
          <a:p>
            <a:r>
              <a:rPr lang="kk-KZ" sz="3200" dirty="0">
                <a:solidFill>
                  <a:srgbClr val="FF0000"/>
                </a:solidFill>
                <a:latin typeface="Times New Roman" pitchFamily="18" charset="0"/>
                <a:cs typeface="Times New Roman" pitchFamily="18" charset="0"/>
              </a:rPr>
              <a:t>Өсемiз бiз күлiп-ойнап,</a:t>
            </a:r>
            <a:endParaRPr lang="ru-RU" sz="4800" dirty="0">
              <a:solidFill>
                <a:srgbClr val="FF0000"/>
              </a:solidFill>
              <a:latin typeface="Times New Roman" pitchFamily="18" charset="0"/>
              <a:cs typeface="Times New Roman" pitchFamily="18" charset="0"/>
            </a:endParaRPr>
          </a:p>
          <a:p>
            <a:r>
              <a:rPr lang="kk-KZ" sz="3200" dirty="0">
                <a:solidFill>
                  <a:srgbClr val="FF0000"/>
                </a:solidFill>
                <a:latin typeface="Times New Roman" pitchFamily="18" charset="0"/>
                <a:cs typeface="Times New Roman" pitchFamily="18" charset="0"/>
              </a:rPr>
              <a:t>Он саусақтың саласындай,</a:t>
            </a:r>
            <a:endParaRPr lang="ru-RU" sz="4800" dirty="0">
              <a:solidFill>
                <a:srgbClr val="FF0000"/>
              </a:solidFill>
              <a:latin typeface="Times New Roman" pitchFamily="18" charset="0"/>
              <a:cs typeface="Times New Roman" pitchFamily="18" charset="0"/>
            </a:endParaRPr>
          </a:p>
          <a:p>
            <a:r>
              <a:rPr lang="kk-KZ" sz="3200" dirty="0">
                <a:solidFill>
                  <a:srgbClr val="FF0000"/>
                </a:solidFill>
                <a:latin typeface="Times New Roman" pitchFamily="18" charset="0"/>
                <a:cs typeface="Times New Roman" pitchFamily="18" charset="0"/>
              </a:rPr>
              <a:t>Өсемiз бiз </a:t>
            </a:r>
            <a:r>
              <a:rPr lang="kk-KZ" sz="3200" dirty="0" smtClean="0">
                <a:solidFill>
                  <a:srgbClr val="FF0000"/>
                </a:solidFill>
                <a:latin typeface="Times New Roman" pitchFamily="18" charset="0"/>
                <a:cs typeface="Times New Roman" pitchFamily="18" charset="0"/>
              </a:rPr>
              <a:t>күлiп-ойнап</a:t>
            </a:r>
          </a:p>
          <a:p>
            <a:r>
              <a:rPr lang="kk-KZ" sz="3200" dirty="0">
                <a:solidFill>
                  <a:srgbClr val="FF0000"/>
                </a:solidFill>
                <a:latin typeface="Times New Roman" pitchFamily="18" charset="0"/>
                <a:ea typeface="Calibri" pitchFamily="34" charset="0"/>
                <a:cs typeface="Times New Roman" pitchFamily="18" charset="0"/>
              </a:rPr>
              <a:t>Бiр адамның баласындай</a:t>
            </a:r>
            <a:endParaRPr lang="ru-RU" sz="3200" dirty="0">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259091"/>
                                        </p:tgtEl>
                                        <p:attrNameLst>
                                          <p:attrName>style.visibility</p:attrName>
                                        </p:attrNameLst>
                                      </p:cBhvr>
                                      <p:to>
                                        <p:strVal val="visible"/>
                                      </p:to>
                                    </p:set>
                                    <p:animEffect transition="in" filter="fade">
                                      <p:cBhvr>
                                        <p:cTn id="7" dur="1000"/>
                                        <p:tgtEl>
                                          <p:spTgt spid="259091"/>
                                        </p:tgtEl>
                                      </p:cBhvr>
                                    </p:animEffect>
                                    <p:anim calcmode="lin" valueType="num">
                                      <p:cBhvr>
                                        <p:cTn id="8" dur="1000" fill="hold"/>
                                        <p:tgtEl>
                                          <p:spTgt spid="259091"/>
                                        </p:tgtEl>
                                        <p:attrNameLst>
                                          <p:attrName>ppt_w</p:attrName>
                                        </p:attrNameLst>
                                      </p:cBhvr>
                                      <p:tavLst>
                                        <p:tav tm="0" fmla="#ppt_w*sin(2.5*pi*$)">
                                          <p:val>
                                            <p:fltVal val="0"/>
                                          </p:val>
                                        </p:tav>
                                        <p:tav tm="100000">
                                          <p:val>
                                            <p:fltVal val="1"/>
                                          </p:val>
                                        </p:tav>
                                      </p:tavLst>
                                    </p:anim>
                                    <p:anim calcmode="lin" valueType="num">
                                      <p:cBhvr>
                                        <p:cTn id="9" dur="1000" fill="hold"/>
                                        <p:tgtEl>
                                          <p:spTgt spid="2590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9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0"/>
          <p:cNvSpPr>
            <a:spLocks noGrp="1" noChangeArrowheads="1"/>
          </p:cNvSpPr>
          <p:nvPr>
            <p:ph type="title"/>
          </p:nvPr>
        </p:nvSpPr>
        <p:spPr/>
        <p:txBody>
          <a:bodyPr>
            <a:normAutofit fontScale="90000"/>
          </a:bodyPr>
          <a:lstStyle/>
          <a:p>
            <a:pPr eaLnBrk="1" hangingPunct="1"/>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r>
              <a:rPr lang="kk-KZ" altLang="ru-RU" b="1" i="1" dirty="0" smtClean="0"/>
              <a:t/>
            </a:r>
            <a:br>
              <a:rPr lang="kk-KZ" altLang="ru-RU" b="1" i="1" dirty="0" smtClean="0"/>
            </a:br>
            <a:endParaRPr lang="ru-RU" altLang="ru-RU" b="1" i="1" dirty="0" smtClean="0"/>
          </a:p>
        </p:txBody>
      </p:sp>
      <p:pic>
        <p:nvPicPr>
          <p:cNvPr id="11266" name="Picture 17" descr="Рисунок3"/>
          <p:cNvPicPr>
            <a:picLocks noGrp="1" noChangeAspect="1" noChangeArrowheads="1"/>
          </p:cNvPicPr>
          <p:nvPr>
            <p:ph idx="1"/>
          </p:nvPr>
        </p:nvPicPr>
        <p:blipFill>
          <a:blip r:embed="rId2"/>
          <a:srcRect/>
          <a:stretch>
            <a:fillRect/>
          </a:stretch>
        </p:blipFill>
        <p:spPr>
          <a:xfrm>
            <a:off x="33338" y="-131763"/>
            <a:ext cx="9144000" cy="6678613"/>
          </a:xfrm>
          <a:noFill/>
        </p:spPr>
      </p:pic>
      <p:grpSp>
        <p:nvGrpSpPr>
          <p:cNvPr id="2" name="Group 3"/>
          <p:cNvGrpSpPr>
            <a:grpSpLocks/>
          </p:cNvGrpSpPr>
          <p:nvPr/>
        </p:nvGrpSpPr>
        <p:grpSpPr bwMode="auto">
          <a:xfrm>
            <a:off x="-4763" y="-141288"/>
            <a:ext cx="9145588" cy="6999288"/>
            <a:chOff x="0" y="0"/>
            <a:chExt cx="5760" cy="4320"/>
          </a:xfrm>
        </p:grpSpPr>
        <p:grpSp>
          <p:nvGrpSpPr>
            <p:cNvPr id="3" name="Group 4"/>
            <p:cNvGrpSpPr>
              <a:grpSpLocks/>
            </p:cNvGrpSpPr>
            <p:nvPr/>
          </p:nvGrpSpPr>
          <p:grpSpPr bwMode="auto">
            <a:xfrm>
              <a:off x="5496" y="0"/>
              <a:ext cx="264" cy="4320"/>
              <a:chOff x="0" y="0"/>
              <a:chExt cx="264" cy="4320"/>
            </a:xfrm>
          </p:grpSpPr>
          <p:pic>
            <p:nvPicPr>
              <p:cNvPr id="11302" name="Picture 5" descr="008"/>
              <p:cNvPicPr>
                <a:picLocks noChangeAspect="1" noChangeArrowheads="1" noCrop="1"/>
              </p:cNvPicPr>
              <p:nvPr/>
            </p:nvPicPr>
            <p:blipFill>
              <a:blip r:embed="rId3"/>
              <a:srcRect/>
              <a:stretch>
                <a:fillRect/>
              </a:stretch>
            </p:blipFill>
            <p:spPr bwMode="auto">
              <a:xfrm rot="5400000">
                <a:off x="-264" y="264"/>
                <a:ext cx="792" cy="264"/>
              </a:xfrm>
              <a:prstGeom prst="rect">
                <a:avLst/>
              </a:prstGeom>
              <a:noFill/>
              <a:ln w="9525">
                <a:noFill/>
                <a:miter lim="800000"/>
                <a:headEnd/>
                <a:tailEnd/>
              </a:ln>
            </p:spPr>
          </p:pic>
          <p:pic>
            <p:nvPicPr>
              <p:cNvPr id="11303" name="Picture 6" descr="008"/>
              <p:cNvPicPr>
                <a:picLocks noChangeAspect="1" noChangeArrowheads="1" noCrop="1"/>
              </p:cNvPicPr>
              <p:nvPr/>
            </p:nvPicPr>
            <p:blipFill>
              <a:blip r:embed="rId3"/>
              <a:srcRect/>
              <a:stretch>
                <a:fillRect/>
              </a:stretch>
            </p:blipFill>
            <p:spPr bwMode="auto">
              <a:xfrm rot="5400000">
                <a:off x="-264" y="1018"/>
                <a:ext cx="792" cy="264"/>
              </a:xfrm>
              <a:prstGeom prst="rect">
                <a:avLst/>
              </a:prstGeom>
              <a:noFill/>
              <a:ln w="9525">
                <a:noFill/>
                <a:miter lim="800000"/>
                <a:headEnd/>
                <a:tailEnd/>
              </a:ln>
            </p:spPr>
          </p:pic>
          <p:pic>
            <p:nvPicPr>
              <p:cNvPr id="11304" name="Picture 7" descr="008"/>
              <p:cNvPicPr>
                <a:picLocks noChangeAspect="1" noChangeArrowheads="1" noCrop="1"/>
              </p:cNvPicPr>
              <p:nvPr/>
            </p:nvPicPr>
            <p:blipFill>
              <a:blip r:embed="rId3"/>
              <a:srcRect/>
              <a:stretch>
                <a:fillRect/>
              </a:stretch>
            </p:blipFill>
            <p:spPr bwMode="auto">
              <a:xfrm rot="5400000">
                <a:off x="-264" y="1789"/>
                <a:ext cx="792" cy="264"/>
              </a:xfrm>
              <a:prstGeom prst="rect">
                <a:avLst/>
              </a:prstGeom>
              <a:noFill/>
              <a:ln w="9525">
                <a:noFill/>
                <a:miter lim="800000"/>
                <a:headEnd/>
                <a:tailEnd/>
              </a:ln>
            </p:spPr>
          </p:pic>
          <p:pic>
            <p:nvPicPr>
              <p:cNvPr id="11305" name="Picture 8" descr="008"/>
              <p:cNvPicPr>
                <a:picLocks noChangeAspect="1" noChangeArrowheads="1" noCrop="1"/>
              </p:cNvPicPr>
              <p:nvPr/>
            </p:nvPicPr>
            <p:blipFill>
              <a:blip r:embed="rId3"/>
              <a:srcRect/>
              <a:stretch>
                <a:fillRect/>
              </a:stretch>
            </p:blipFill>
            <p:spPr bwMode="auto">
              <a:xfrm rot="5400000">
                <a:off x="-264" y="2560"/>
                <a:ext cx="792" cy="264"/>
              </a:xfrm>
              <a:prstGeom prst="rect">
                <a:avLst/>
              </a:prstGeom>
              <a:noFill/>
              <a:ln w="9525">
                <a:noFill/>
                <a:miter lim="800000"/>
                <a:headEnd/>
                <a:tailEnd/>
              </a:ln>
            </p:spPr>
          </p:pic>
          <p:pic>
            <p:nvPicPr>
              <p:cNvPr id="11306" name="Picture 9" descr="008"/>
              <p:cNvPicPr>
                <a:picLocks noChangeAspect="1" noChangeArrowheads="1" noCrop="1"/>
              </p:cNvPicPr>
              <p:nvPr/>
            </p:nvPicPr>
            <p:blipFill>
              <a:blip r:embed="rId3"/>
              <a:srcRect/>
              <a:stretch>
                <a:fillRect/>
              </a:stretch>
            </p:blipFill>
            <p:spPr bwMode="auto">
              <a:xfrm rot="5400000">
                <a:off x="-264" y="3331"/>
                <a:ext cx="792" cy="264"/>
              </a:xfrm>
              <a:prstGeom prst="rect">
                <a:avLst/>
              </a:prstGeom>
              <a:noFill/>
              <a:ln w="9525">
                <a:noFill/>
                <a:miter lim="800000"/>
                <a:headEnd/>
                <a:tailEnd/>
              </a:ln>
            </p:spPr>
          </p:pic>
          <p:pic>
            <p:nvPicPr>
              <p:cNvPr id="11307" name="Picture 10" descr="008"/>
              <p:cNvPicPr>
                <a:picLocks noChangeAspect="1" noChangeArrowheads="1" noCrop="1"/>
              </p:cNvPicPr>
              <p:nvPr/>
            </p:nvPicPr>
            <p:blipFill>
              <a:blip r:embed="rId3"/>
              <a:srcRect/>
              <a:stretch>
                <a:fillRect/>
              </a:stretch>
            </p:blipFill>
            <p:spPr bwMode="auto">
              <a:xfrm rot="5400000">
                <a:off x="-264" y="3792"/>
                <a:ext cx="792" cy="264"/>
              </a:xfrm>
              <a:prstGeom prst="rect">
                <a:avLst/>
              </a:prstGeom>
              <a:noFill/>
              <a:ln w="9525">
                <a:noFill/>
                <a:miter lim="800000"/>
                <a:headEnd/>
                <a:tailEnd/>
              </a:ln>
            </p:spPr>
          </p:pic>
        </p:grpSp>
        <p:grpSp>
          <p:nvGrpSpPr>
            <p:cNvPr id="4" name="Group 11"/>
            <p:cNvGrpSpPr>
              <a:grpSpLocks/>
            </p:cNvGrpSpPr>
            <p:nvPr/>
          </p:nvGrpSpPr>
          <p:grpSpPr bwMode="auto">
            <a:xfrm>
              <a:off x="0" y="0"/>
              <a:ext cx="264" cy="4320"/>
              <a:chOff x="0" y="0"/>
              <a:chExt cx="264" cy="4320"/>
            </a:xfrm>
          </p:grpSpPr>
          <p:pic>
            <p:nvPicPr>
              <p:cNvPr id="11296" name="Picture 12" descr="008"/>
              <p:cNvPicPr>
                <a:picLocks noChangeAspect="1" noChangeArrowheads="1" noCrop="1"/>
              </p:cNvPicPr>
              <p:nvPr/>
            </p:nvPicPr>
            <p:blipFill>
              <a:blip r:embed="rId3"/>
              <a:srcRect/>
              <a:stretch>
                <a:fillRect/>
              </a:stretch>
            </p:blipFill>
            <p:spPr bwMode="auto">
              <a:xfrm rot="5400000">
                <a:off x="-264" y="264"/>
                <a:ext cx="792" cy="264"/>
              </a:xfrm>
              <a:prstGeom prst="rect">
                <a:avLst/>
              </a:prstGeom>
              <a:noFill/>
              <a:ln w="9525">
                <a:noFill/>
                <a:miter lim="800000"/>
                <a:headEnd/>
                <a:tailEnd/>
              </a:ln>
            </p:spPr>
          </p:pic>
          <p:pic>
            <p:nvPicPr>
              <p:cNvPr id="11297" name="Picture 13" descr="008"/>
              <p:cNvPicPr>
                <a:picLocks noChangeAspect="1" noChangeArrowheads="1" noCrop="1"/>
              </p:cNvPicPr>
              <p:nvPr/>
            </p:nvPicPr>
            <p:blipFill>
              <a:blip r:embed="rId3"/>
              <a:srcRect/>
              <a:stretch>
                <a:fillRect/>
              </a:stretch>
            </p:blipFill>
            <p:spPr bwMode="auto">
              <a:xfrm rot="5400000">
                <a:off x="-264" y="1018"/>
                <a:ext cx="792" cy="264"/>
              </a:xfrm>
              <a:prstGeom prst="rect">
                <a:avLst/>
              </a:prstGeom>
              <a:noFill/>
              <a:ln w="9525">
                <a:noFill/>
                <a:miter lim="800000"/>
                <a:headEnd/>
                <a:tailEnd/>
              </a:ln>
            </p:spPr>
          </p:pic>
          <p:pic>
            <p:nvPicPr>
              <p:cNvPr id="11298" name="Picture 14" descr="008"/>
              <p:cNvPicPr>
                <a:picLocks noChangeAspect="1" noChangeArrowheads="1" noCrop="1"/>
              </p:cNvPicPr>
              <p:nvPr/>
            </p:nvPicPr>
            <p:blipFill>
              <a:blip r:embed="rId3"/>
              <a:srcRect/>
              <a:stretch>
                <a:fillRect/>
              </a:stretch>
            </p:blipFill>
            <p:spPr bwMode="auto">
              <a:xfrm rot="5400000">
                <a:off x="-264" y="1789"/>
                <a:ext cx="792" cy="264"/>
              </a:xfrm>
              <a:prstGeom prst="rect">
                <a:avLst/>
              </a:prstGeom>
              <a:noFill/>
              <a:ln w="9525">
                <a:noFill/>
                <a:miter lim="800000"/>
                <a:headEnd/>
                <a:tailEnd/>
              </a:ln>
            </p:spPr>
          </p:pic>
          <p:pic>
            <p:nvPicPr>
              <p:cNvPr id="11299" name="Picture 15" descr="008"/>
              <p:cNvPicPr>
                <a:picLocks noChangeAspect="1" noChangeArrowheads="1" noCrop="1"/>
              </p:cNvPicPr>
              <p:nvPr/>
            </p:nvPicPr>
            <p:blipFill>
              <a:blip r:embed="rId3"/>
              <a:srcRect/>
              <a:stretch>
                <a:fillRect/>
              </a:stretch>
            </p:blipFill>
            <p:spPr bwMode="auto">
              <a:xfrm rot="5400000">
                <a:off x="-264" y="2560"/>
                <a:ext cx="792" cy="264"/>
              </a:xfrm>
              <a:prstGeom prst="rect">
                <a:avLst/>
              </a:prstGeom>
              <a:noFill/>
              <a:ln w="9525">
                <a:noFill/>
                <a:miter lim="800000"/>
                <a:headEnd/>
                <a:tailEnd/>
              </a:ln>
            </p:spPr>
          </p:pic>
          <p:pic>
            <p:nvPicPr>
              <p:cNvPr id="11300" name="Picture 16" descr="008"/>
              <p:cNvPicPr>
                <a:picLocks noChangeAspect="1" noChangeArrowheads="1" noCrop="1"/>
              </p:cNvPicPr>
              <p:nvPr/>
            </p:nvPicPr>
            <p:blipFill>
              <a:blip r:embed="rId3"/>
              <a:srcRect/>
              <a:stretch>
                <a:fillRect/>
              </a:stretch>
            </p:blipFill>
            <p:spPr bwMode="auto">
              <a:xfrm rot="5400000">
                <a:off x="-264" y="3331"/>
                <a:ext cx="792" cy="264"/>
              </a:xfrm>
              <a:prstGeom prst="rect">
                <a:avLst/>
              </a:prstGeom>
              <a:noFill/>
              <a:ln w="9525">
                <a:noFill/>
                <a:miter lim="800000"/>
                <a:headEnd/>
                <a:tailEnd/>
              </a:ln>
            </p:spPr>
          </p:pic>
          <p:pic>
            <p:nvPicPr>
              <p:cNvPr id="11301" name="Picture 17" descr="008"/>
              <p:cNvPicPr>
                <a:picLocks noChangeAspect="1" noChangeArrowheads="1" noCrop="1"/>
              </p:cNvPicPr>
              <p:nvPr/>
            </p:nvPicPr>
            <p:blipFill>
              <a:blip r:embed="rId3"/>
              <a:srcRect/>
              <a:stretch>
                <a:fillRect/>
              </a:stretch>
            </p:blipFill>
            <p:spPr bwMode="auto">
              <a:xfrm rot="5400000">
                <a:off x="-264" y="3792"/>
                <a:ext cx="792" cy="264"/>
              </a:xfrm>
              <a:prstGeom prst="rect">
                <a:avLst/>
              </a:prstGeom>
              <a:noFill/>
              <a:ln w="9525">
                <a:noFill/>
                <a:miter lim="800000"/>
                <a:headEnd/>
                <a:tailEnd/>
              </a:ln>
            </p:spPr>
          </p:pic>
        </p:grpSp>
        <p:grpSp>
          <p:nvGrpSpPr>
            <p:cNvPr id="5" name="Group 18"/>
            <p:cNvGrpSpPr>
              <a:grpSpLocks/>
            </p:cNvGrpSpPr>
            <p:nvPr/>
          </p:nvGrpSpPr>
          <p:grpSpPr bwMode="auto">
            <a:xfrm>
              <a:off x="204" y="4128"/>
              <a:ext cx="5307" cy="192"/>
              <a:chOff x="0" y="4128"/>
              <a:chExt cx="5760" cy="192"/>
            </a:xfrm>
          </p:grpSpPr>
          <p:pic>
            <p:nvPicPr>
              <p:cNvPr id="11290" name="Picture 19" descr="003"/>
              <p:cNvPicPr>
                <a:picLocks noChangeAspect="1" noChangeArrowheads="1" noCrop="1"/>
              </p:cNvPicPr>
              <p:nvPr/>
            </p:nvPicPr>
            <p:blipFill>
              <a:blip r:embed="rId4"/>
              <a:srcRect/>
              <a:stretch>
                <a:fillRect/>
              </a:stretch>
            </p:blipFill>
            <p:spPr bwMode="auto">
              <a:xfrm>
                <a:off x="0" y="4128"/>
                <a:ext cx="984" cy="192"/>
              </a:xfrm>
              <a:prstGeom prst="rect">
                <a:avLst/>
              </a:prstGeom>
              <a:noFill/>
              <a:ln w="9525">
                <a:noFill/>
                <a:miter lim="800000"/>
                <a:headEnd/>
                <a:tailEnd/>
              </a:ln>
            </p:spPr>
          </p:pic>
          <p:pic>
            <p:nvPicPr>
              <p:cNvPr id="11291" name="Picture 20" descr="003"/>
              <p:cNvPicPr>
                <a:picLocks noChangeAspect="1" noChangeArrowheads="1" noCrop="1"/>
              </p:cNvPicPr>
              <p:nvPr/>
            </p:nvPicPr>
            <p:blipFill>
              <a:blip r:embed="rId4"/>
              <a:srcRect/>
              <a:stretch>
                <a:fillRect/>
              </a:stretch>
            </p:blipFill>
            <p:spPr bwMode="auto">
              <a:xfrm>
                <a:off x="975" y="4128"/>
                <a:ext cx="984" cy="192"/>
              </a:xfrm>
              <a:prstGeom prst="rect">
                <a:avLst/>
              </a:prstGeom>
              <a:noFill/>
              <a:ln w="9525">
                <a:noFill/>
                <a:miter lim="800000"/>
                <a:headEnd/>
                <a:tailEnd/>
              </a:ln>
            </p:spPr>
          </p:pic>
          <p:pic>
            <p:nvPicPr>
              <p:cNvPr id="11292" name="Picture 21" descr="003"/>
              <p:cNvPicPr>
                <a:picLocks noChangeAspect="1" noChangeArrowheads="1" noCrop="1"/>
              </p:cNvPicPr>
              <p:nvPr/>
            </p:nvPicPr>
            <p:blipFill>
              <a:blip r:embed="rId4"/>
              <a:srcRect/>
              <a:stretch>
                <a:fillRect/>
              </a:stretch>
            </p:blipFill>
            <p:spPr bwMode="auto">
              <a:xfrm>
                <a:off x="1927" y="4128"/>
                <a:ext cx="984" cy="192"/>
              </a:xfrm>
              <a:prstGeom prst="rect">
                <a:avLst/>
              </a:prstGeom>
              <a:noFill/>
              <a:ln w="9525">
                <a:noFill/>
                <a:miter lim="800000"/>
                <a:headEnd/>
                <a:tailEnd/>
              </a:ln>
            </p:spPr>
          </p:pic>
          <p:pic>
            <p:nvPicPr>
              <p:cNvPr id="11293" name="Picture 22" descr="003"/>
              <p:cNvPicPr>
                <a:picLocks noChangeAspect="1" noChangeArrowheads="1" noCrop="1"/>
              </p:cNvPicPr>
              <p:nvPr/>
            </p:nvPicPr>
            <p:blipFill>
              <a:blip r:embed="rId4"/>
              <a:srcRect/>
              <a:stretch>
                <a:fillRect/>
              </a:stretch>
            </p:blipFill>
            <p:spPr bwMode="auto">
              <a:xfrm>
                <a:off x="2880" y="4128"/>
                <a:ext cx="984" cy="192"/>
              </a:xfrm>
              <a:prstGeom prst="rect">
                <a:avLst/>
              </a:prstGeom>
              <a:noFill/>
              <a:ln w="9525">
                <a:noFill/>
                <a:miter lim="800000"/>
                <a:headEnd/>
                <a:tailEnd/>
              </a:ln>
            </p:spPr>
          </p:pic>
          <p:pic>
            <p:nvPicPr>
              <p:cNvPr id="11294" name="Picture 23" descr="003"/>
              <p:cNvPicPr>
                <a:picLocks noChangeAspect="1" noChangeArrowheads="1" noCrop="1"/>
              </p:cNvPicPr>
              <p:nvPr/>
            </p:nvPicPr>
            <p:blipFill>
              <a:blip r:embed="rId4"/>
              <a:srcRect/>
              <a:stretch>
                <a:fillRect/>
              </a:stretch>
            </p:blipFill>
            <p:spPr bwMode="auto">
              <a:xfrm>
                <a:off x="3833" y="4128"/>
                <a:ext cx="984" cy="192"/>
              </a:xfrm>
              <a:prstGeom prst="rect">
                <a:avLst/>
              </a:prstGeom>
              <a:noFill/>
              <a:ln w="9525">
                <a:noFill/>
                <a:miter lim="800000"/>
                <a:headEnd/>
                <a:tailEnd/>
              </a:ln>
            </p:spPr>
          </p:pic>
          <p:pic>
            <p:nvPicPr>
              <p:cNvPr id="11295" name="Picture 24" descr="003"/>
              <p:cNvPicPr>
                <a:picLocks noChangeAspect="1" noChangeArrowheads="1" noCrop="1"/>
              </p:cNvPicPr>
              <p:nvPr/>
            </p:nvPicPr>
            <p:blipFill>
              <a:blip r:embed="rId4"/>
              <a:srcRect/>
              <a:stretch>
                <a:fillRect/>
              </a:stretch>
            </p:blipFill>
            <p:spPr bwMode="auto">
              <a:xfrm>
                <a:off x="4776" y="4128"/>
                <a:ext cx="984" cy="192"/>
              </a:xfrm>
              <a:prstGeom prst="rect">
                <a:avLst/>
              </a:prstGeom>
              <a:noFill/>
              <a:ln w="9525">
                <a:noFill/>
                <a:miter lim="800000"/>
                <a:headEnd/>
                <a:tailEnd/>
              </a:ln>
            </p:spPr>
          </p:pic>
        </p:grpSp>
        <p:grpSp>
          <p:nvGrpSpPr>
            <p:cNvPr id="6" name="Group 25"/>
            <p:cNvGrpSpPr>
              <a:grpSpLocks/>
            </p:cNvGrpSpPr>
            <p:nvPr/>
          </p:nvGrpSpPr>
          <p:grpSpPr bwMode="auto">
            <a:xfrm>
              <a:off x="249" y="0"/>
              <a:ext cx="5307" cy="192"/>
              <a:chOff x="0" y="4128"/>
              <a:chExt cx="5760" cy="192"/>
            </a:xfrm>
          </p:grpSpPr>
          <p:pic>
            <p:nvPicPr>
              <p:cNvPr id="11284" name="Picture 26" descr="003"/>
              <p:cNvPicPr>
                <a:picLocks noChangeAspect="1" noChangeArrowheads="1" noCrop="1"/>
              </p:cNvPicPr>
              <p:nvPr/>
            </p:nvPicPr>
            <p:blipFill>
              <a:blip r:embed="rId4"/>
              <a:srcRect/>
              <a:stretch>
                <a:fillRect/>
              </a:stretch>
            </p:blipFill>
            <p:spPr bwMode="auto">
              <a:xfrm>
                <a:off x="0" y="4128"/>
                <a:ext cx="984" cy="192"/>
              </a:xfrm>
              <a:prstGeom prst="rect">
                <a:avLst/>
              </a:prstGeom>
              <a:noFill/>
              <a:ln w="9525">
                <a:noFill/>
                <a:miter lim="800000"/>
                <a:headEnd/>
                <a:tailEnd/>
              </a:ln>
            </p:spPr>
          </p:pic>
          <p:pic>
            <p:nvPicPr>
              <p:cNvPr id="11285" name="Picture 27" descr="003"/>
              <p:cNvPicPr>
                <a:picLocks noChangeAspect="1" noChangeArrowheads="1" noCrop="1"/>
              </p:cNvPicPr>
              <p:nvPr/>
            </p:nvPicPr>
            <p:blipFill>
              <a:blip r:embed="rId4"/>
              <a:srcRect/>
              <a:stretch>
                <a:fillRect/>
              </a:stretch>
            </p:blipFill>
            <p:spPr bwMode="auto">
              <a:xfrm>
                <a:off x="975" y="4128"/>
                <a:ext cx="984" cy="192"/>
              </a:xfrm>
              <a:prstGeom prst="rect">
                <a:avLst/>
              </a:prstGeom>
              <a:noFill/>
              <a:ln w="9525">
                <a:noFill/>
                <a:miter lim="800000"/>
                <a:headEnd/>
                <a:tailEnd/>
              </a:ln>
            </p:spPr>
          </p:pic>
          <p:pic>
            <p:nvPicPr>
              <p:cNvPr id="11286" name="Picture 28" descr="003"/>
              <p:cNvPicPr>
                <a:picLocks noChangeAspect="1" noChangeArrowheads="1" noCrop="1"/>
              </p:cNvPicPr>
              <p:nvPr/>
            </p:nvPicPr>
            <p:blipFill>
              <a:blip r:embed="rId4"/>
              <a:srcRect/>
              <a:stretch>
                <a:fillRect/>
              </a:stretch>
            </p:blipFill>
            <p:spPr bwMode="auto">
              <a:xfrm>
                <a:off x="1927" y="4128"/>
                <a:ext cx="984" cy="192"/>
              </a:xfrm>
              <a:prstGeom prst="rect">
                <a:avLst/>
              </a:prstGeom>
              <a:noFill/>
              <a:ln w="9525">
                <a:noFill/>
                <a:miter lim="800000"/>
                <a:headEnd/>
                <a:tailEnd/>
              </a:ln>
            </p:spPr>
          </p:pic>
          <p:pic>
            <p:nvPicPr>
              <p:cNvPr id="11287" name="Picture 29" descr="003"/>
              <p:cNvPicPr>
                <a:picLocks noChangeAspect="1" noChangeArrowheads="1" noCrop="1"/>
              </p:cNvPicPr>
              <p:nvPr/>
            </p:nvPicPr>
            <p:blipFill>
              <a:blip r:embed="rId4"/>
              <a:srcRect/>
              <a:stretch>
                <a:fillRect/>
              </a:stretch>
            </p:blipFill>
            <p:spPr bwMode="auto">
              <a:xfrm>
                <a:off x="2880" y="4128"/>
                <a:ext cx="984" cy="192"/>
              </a:xfrm>
              <a:prstGeom prst="rect">
                <a:avLst/>
              </a:prstGeom>
              <a:noFill/>
              <a:ln w="9525">
                <a:noFill/>
                <a:miter lim="800000"/>
                <a:headEnd/>
                <a:tailEnd/>
              </a:ln>
            </p:spPr>
          </p:pic>
          <p:pic>
            <p:nvPicPr>
              <p:cNvPr id="11288" name="Picture 30" descr="003"/>
              <p:cNvPicPr>
                <a:picLocks noChangeAspect="1" noChangeArrowheads="1" noCrop="1"/>
              </p:cNvPicPr>
              <p:nvPr/>
            </p:nvPicPr>
            <p:blipFill>
              <a:blip r:embed="rId4"/>
              <a:srcRect/>
              <a:stretch>
                <a:fillRect/>
              </a:stretch>
            </p:blipFill>
            <p:spPr bwMode="auto">
              <a:xfrm>
                <a:off x="3833" y="4128"/>
                <a:ext cx="984" cy="192"/>
              </a:xfrm>
              <a:prstGeom prst="rect">
                <a:avLst/>
              </a:prstGeom>
              <a:noFill/>
              <a:ln w="9525">
                <a:noFill/>
                <a:miter lim="800000"/>
                <a:headEnd/>
                <a:tailEnd/>
              </a:ln>
            </p:spPr>
          </p:pic>
          <p:pic>
            <p:nvPicPr>
              <p:cNvPr id="11289" name="Picture 31" descr="003"/>
              <p:cNvPicPr>
                <a:picLocks noChangeAspect="1" noChangeArrowheads="1" noCrop="1"/>
              </p:cNvPicPr>
              <p:nvPr/>
            </p:nvPicPr>
            <p:blipFill>
              <a:blip r:embed="rId4"/>
              <a:srcRect/>
              <a:stretch>
                <a:fillRect/>
              </a:stretch>
            </p:blipFill>
            <p:spPr bwMode="auto">
              <a:xfrm>
                <a:off x="4776" y="4128"/>
                <a:ext cx="984" cy="192"/>
              </a:xfrm>
              <a:prstGeom prst="rect">
                <a:avLst/>
              </a:prstGeom>
              <a:noFill/>
              <a:ln w="9525">
                <a:noFill/>
                <a:miter lim="800000"/>
                <a:headEnd/>
                <a:tailEnd/>
              </a:ln>
            </p:spPr>
          </p:pic>
        </p:grpSp>
      </p:grpSp>
      <p:grpSp>
        <p:nvGrpSpPr>
          <p:cNvPr id="7" name="Группа 21"/>
          <p:cNvGrpSpPr>
            <a:grpSpLocks/>
          </p:cNvGrpSpPr>
          <p:nvPr/>
        </p:nvGrpSpPr>
        <p:grpSpPr bwMode="auto">
          <a:xfrm>
            <a:off x="5194982" y="4979804"/>
            <a:ext cx="2504327" cy="1174833"/>
            <a:chOff x="3468073" y="1906255"/>
            <a:chExt cx="6829209" cy="5818625"/>
          </a:xfrm>
        </p:grpSpPr>
        <p:pic>
          <p:nvPicPr>
            <p:cNvPr id="11273" name="Picture 206"/>
            <p:cNvPicPr>
              <a:picLocks noChangeAspect="1" noChangeArrowheads="1" noCrop="1"/>
            </p:cNvPicPr>
            <p:nvPr/>
          </p:nvPicPr>
          <p:blipFill>
            <a:blip r:embed="rId5"/>
            <a:srcRect/>
            <a:stretch>
              <a:fillRect/>
            </a:stretch>
          </p:blipFill>
          <p:spPr bwMode="auto">
            <a:xfrm rot="19818147">
              <a:off x="3468073" y="1981307"/>
              <a:ext cx="3989387" cy="5743573"/>
            </a:xfrm>
            <a:prstGeom prst="rect">
              <a:avLst/>
            </a:prstGeom>
            <a:noFill/>
            <a:ln w="9525">
              <a:noFill/>
              <a:miter lim="800000"/>
              <a:headEnd/>
              <a:tailEnd/>
            </a:ln>
          </p:spPr>
        </p:pic>
        <p:grpSp>
          <p:nvGrpSpPr>
            <p:cNvPr id="8" name="Группа 11"/>
            <p:cNvGrpSpPr>
              <a:grpSpLocks/>
            </p:cNvGrpSpPr>
            <p:nvPr/>
          </p:nvGrpSpPr>
          <p:grpSpPr bwMode="auto">
            <a:xfrm>
              <a:off x="3637625" y="1906255"/>
              <a:ext cx="6659657" cy="5743576"/>
              <a:chOff x="3637625" y="1906255"/>
              <a:chExt cx="6659657" cy="5743576"/>
            </a:xfrm>
          </p:grpSpPr>
          <p:pic>
            <p:nvPicPr>
              <p:cNvPr id="11275" name="Picture 206"/>
              <p:cNvPicPr>
                <a:picLocks noChangeAspect="1" noChangeArrowheads="1" noCrop="1"/>
              </p:cNvPicPr>
              <p:nvPr/>
            </p:nvPicPr>
            <p:blipFill>
              <a:blip r:embed="rId5"/>
              <a:srcRect/>
              <a:stretch>
                <a:fillRect/>
              </a:stretch>
            </p:blipFill>
            <p:spPr bwMode="auto">
              <a:xfrm rot="394606">
                <a:off x="3847546" y="1906255"/>
                <a:ext cx="3989387" cy="5743576"/>
              </a:xfrm>
              <a:prstGeom prst="rect">
                <a:avLst/>
              </a:prstGeom>
              <a:noFill/>
              <a:ln w="9525">
                <a:noFill/>
                <a:miter lim="800000"/>
                <a:headEnd/>
                <a:tailEnd/>
              </a:ln>
            </p:spPr>
          </p:pic>
          <p:pic>
            <p:nvPicPr>
              <p:cNvPr id="11276" name="Picture 206"/>
              <p:cNvPicPr>
                <a:picLocks noChangeAspect="1" noChangeArrowheads="1" noCrop="1"/>
              </p:cNvPicPr>
              <p:nvPr/>
            </p:nvPicPr>
            <p:blipFill>
              <a:blip r:embed="rId5"/>
              <a:srcRect/>
              <a:stretch>
                <a:fillRect/>
              </a:stretch>
            </p:blipFill>
            <p:spPr bwMode="auto">
              <a:xfrm rot="2723982">
                <a:off x="5430007" y="1459708"/>
                <a:ext cx="3990975" cy="5743575"/>
              </a:xfrm>
              <a:prstGeom prst="rect">
                <a:avLst/>
              </a:prstGeom>
              <a:noFill/>
              <a:ln w="9525">
                <a:noFill/>
                <a:miter lim="800000"/>
                <a:headEnd/>
                <a:tailEnd/>
              </a:ln>
            </p:spPr>
          </p:pic>
          <p:pic>
            <p:nvPicPr>
              <p:cNvPr id="11277" name="Picture 206"/>
              <p:cNvPicPr>
                <a:picLocks noChangeAspect="1" noChangeArrowheads="1" noCrop="1"/>
              </p:cNvPicPr>
              <p:nvPr/>
            </p:nvPicPr>
            <p:blipFill>
              <a:blip r:embed="rId5"/>
              <a:srcRect/>
              <a:stretch>
                <a:fillRect/>
              </a:stretch>
            </p:blipFill>
            <p:spPr bwMode="auto">
              <a:xfrm rot="19878090">
                <a:off x="3637625" y="2867183"/>
                <a:ext cx="3206751" cy="4614865"/>
              </a:xfrm>
              <a:prstGeom prst="rect">
                <a:avLst/>
              </a:prstGeom>
              <a:noFill/>
              <a:ln w="9525">
                <a:noFill/>
                <a:miter lim="800000"/>
                <a:headEnd/>
                <a:tailEnd/>
              </a:ln>
            </p:spPr>
          </p:pic>
          <p:pic>
            <p:nvPicPr>
              <p:cNvPr id="11278" name="Picture 206"/>
              <p:cNvPicPr>
                <a:picLocks noChangeAspect="1" noChangeArrowheads="1" noCrop="1"/>
              </p:cNvPicPr>
              <p:nvPr/>
            </p:nvPicPr>
            <p:blipFill>
              <a:blip r:embed="rId5"/>
              <a:srcRect/>
              <a:stretch>
                <a:fillRect/>
              </a:stretch>
            </p:blipFill>
            <p:spPr bwMode="auto">
              <a:xfrm rot="1638664">
                <a:off x="4853925" y="2637684"/>
                <a:ext cx="3170237" cy="4562475"/>
              </a:xfrm>
              <a:prstGeom prst="rect">
                <a:avLst/>
              </a:prstGeom>
              <a:noFill/>
              <a:ln w="9525">
                <a:noFill/>
                <a:miter lim="800000"/>
                <a:headEnd/>
                <a:tailEnd/>
              </a:ln>
            </p:spPr>
          </p:pic>
          <p:pic>
            <p:nvPicPr>
              <p:cNvPr id="11279" name="Picture 206"/>
              <p:cNvPicPr>
                <a:picLocks noChangeAspect="1" noChangeArrowheads="1" noCrop="1"/>
              </p:cNvPicPr>
              <p:nvPr/>
            </p:nvPicPr>
            <p:blipFill>
              <a:blip r:embed="rId5"/>
              <a:srcRect/>
              <a:stretch>
                <a:fillRect/>
              </a:stretch>
            </p:blipFill>
            <p:spPr bwMode="auto">
              <a:xfrm rot="21389984">
                <a:off x="5528930" y="2637689"/>
                <a:ext cx="3170237" cy="4562475"/>
              </a:xfrm>
              <a:prstGeom prst="rect">
                <a:avLst/>
              </a:prstGeom>
              <a:noFill/>
              <a:ln w="9525">
                <a:noFill/>
                <a:miter lim="800000"/>
                <a:headEnd/>
                <a:tailEnd/>
              </a:ln>
            </p:spPr>
          </p:pic>
        </p:grpSp>
      </p:grpSp>
      <p:sp>
        <p:nvSpPr>
          <p:cNvPr id="9" name="Прямоугольник 8"/>
          <p:cNvSpPr/>
          <p:nvPr/>
        </p:nvSpPr>
        <p:spPr>
          <a:xfrm>
            <a:off x="3138159" y="591609"/>
            <a:ext cx="4975399" cy="1077218"/>
          </a:xfrm>
          <a:prstGeom prst="rect">
            <a:avLst/>
          </a:prstGeom>
        </p:spPr>
        <p:txBody>
          <a:bodyPr wrap="square">
            <a:spAutoFit/>
          </a:bodyPr>
          <a:lstStyle/>
          <a:p>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
        <p:nvSpPr>
          <p:cNvPr id="10" name="Прямоугольник с одним вырезанным скругленным углом 9"/>
          <p:cNvSpPr/>
          <p:nvPr/>
        </p:nvSpPr>
        <p:spPr>
          <a:xfrm>
            <a:off x="3733800" y="762000"/>
            <a:ext cx="4379757" cy="4099907"/>
          </a:xfrm>
          <a:prstGeom prst="snip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2000" b="1" dirty="0" smtClean="0">
                <a:latin typeface="Times New Roman" pitchFamily="18" charset="0"/>
                <a:cs typeface="Times New Roman" pitchFamily="18" charset="0"/>
              </a:rPr>
              <a:t>Жүйке жүйесінің қандай маңызы бар?</a:t>
            </a:r>
          </a:p>
          <a:p>
            <a:pPr algn="ctr"/>
            <a:r>
              <a:rPr lang="kk-KZ" sz="2000" b="1" dirty="0" smtClean="0">
                <a:latin typeface="Times New Roman" pitchFamily="18" charset="0"/>
                <a:cs typeface="Times New Roman" pitchFamily="18" charset="0"/>
              </a:rPr>
              <a:t>Жүйке жүйесі неден тұрады?</a:t>
            </a:r>
          </a:p>
          <a:p>
            <a:pPr algn="ctr"/>
            <a:r>
              <a:rPr lang="kk-KZ" sz="2000" b="1" dirty="0" smtClean="0">
                <a:latin typeface="Times New Roman" pitchFamily="18" charset="0"/>
                <a:cs typeface="Times New Roman" pitchFamily="18" charset="0"/>
              </a:rPr>
              <a:t>Жүйке жүйесі басқа қандай  жүйемен бірлесіп жұмыс  істейді?</a:t>
            </a:r>
          </a:p>
          <a:p>
            <a:pPr algn="ctr"/>
            <a:r>
              <a:rPr lang="kk-KZ" sz="2000" b="1" dirty="0" smtClean="0">
                <a:latin typeface="Times New Roman" pitchFamily="18" charset="0"/>
                <a:cs typeface="Times New Roman" pitchFamily="18" charset="0"/>
              </a:rPr>
              <a:t>Жүйке жүйесі бұзылмас үшін не істеуіміз керек?</a:t>
            </a:r>
          </a:p>
          <a:p>
            <a:pPr algn="ctr"/>
            <a:r>
              <a:rPr lang="kk-KZ" sz="2000" b="1" dirty="0" smtClean="0">
                <a:latin typeface="Times New Roman" pitchFamily="18" charset="0"/>
                <a:cs typeface="Times New Roman" pitchFamily="18" charset="0"/>
              </a:rPr>
              <a:t>Сезім мүшелерін ата?</a:t>
            </a:r>
          </a:p>
          <a:p>
            <a:pPr algn="ctr"/>
            <a:r>
              <a:rPr lang="kk-KZ" sz="2000" b="1" dirty="0" smtClean="0">
                <a:latin typeface="Times New Roman" pitchFamily="18" charset="0"/>
                <a:cs typeface="Times New Roman" pitchFamily="18" charset="0"/>
              </a:rPr>
              <a:t>Жүйке жүйесі қалай жұмыс істейді? </a:t>
            </a:r>
          </a:p>
          <a:p>
            <a:pPr algn="ctr"/>
            <a:endParaRPr lang="ru-RU" dirty="0">
              <a:latin typeface="Times New Roman" pitchFamily="18" charset="0"/>
              <a:cs typeface="Times New Roman" pitchFamily="18" charset="0"/>
            </a:endParaRPr>
          </a:p>
        </p:txBody>
      </p:sp>
      <p:sp>
        <p:nvSpPr>
          <p:cNvPr id="11" name="Прямоугольник 10"/>
          <p:cNvSpPr/>
          <p:nvPr/>
        </p:nvSpPr>
        <p:spPr>
          <a:xfrm>
            <a:off x="319143" y="195181"/>
            <a:ext cx="3824740" cy="9105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dirty="0" smtClean="0">
                <a:latin typeface="Times New Roman" pitchFamily="18" charset="0"/>
                <a:cs typeface="Times New Roman" pitchFamily="18" charset="0"/>
              </a:rPr>
              <a:t>Үй жұмысын тексеру</a:t>
            </a:r>
            <a:endParaRPr lang="ru-RU" sz="3600" dirty="0">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0"/>
          <p:cNvSpPr txBox="1">
            <a:spLocks noChangeArrowheads="1"/>
          </p:cNvSpPr>
          <p:nvPr/>
        </p:nvSpPr>
        <p:spPr bwMode="auto">
          <a:xfrm>
            <a:off x="2362200" y="5334000"/>
            <a:ext cx="4267200" cy="366713"/>
          </a:xfrm>
          <a:prstGeom prst="rect">
            <a:avLst/>
          </a:prstGeom>
          <a:noFill/>
          <a:ln w="9525">
            <a:noFill/>
            <a:miter lim="800000"/>
            <a:headEnd/>
            <a:tailEnd/>
          </a:ln>
        </p:spPr>
        <p:txBody>
          <a:bodyPr>
            <a:spAutoFit/>
          </a:bodyPr>
          <a:lstStyle/>
          <a:p>
            <a:pPr>
              <a:spcBef>
                <a:spcPct val="50000"/>
              </a:spcBef>
            </a:pPr>
            <a:endParaRPr lang="ru-RU">
              <a:latin typeface="Tahoma" pitchFamily="34" charset="0"/>
            </a:endParaRPr>
          </a:p>
        </p:txBody>
      </p:sp>
      <p:pic>
        <p:nvPicPr>
          <p:cNvPr id="13317" name="Picture 4" descr="C:\Documents and Settings\Admin\Рабочий стол\Падежи\загруженное.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93675" y="2362200"/>
            <a:ext cx="2357438" cy="2476500"/>
          </a:xfrm>
          <a:prstGeom prst="rect">
            <a:avLst/>
          </a:prstGeom>
          <a:noFill/>
          <a:ln w="9525">
            <a:noFill/>
            <a:miter lim="800000"/>
            <a:headEnd/>
            <a:tailEnd/>
          </a:ln>
        </p:spPr>
      </p:pic>
      <p:pic>
        <p:nvPicPr>
          <p:cNvPr id="13318" name="Picture 8" descr="C:\Documents and Settings\Admin\Рабочий стол\Падежи\Cartoon-Clipart-Free-05.gif"/>
          <p:cNvPicPr>
            <a:picLocks noChangeAspect="1" noChangeArrowheads="1"/>
          </p:cNvPicPr>
          <p:nvPr/>
        </p:nvPicPr>
        <p:blipFill>
          <a:blip r:embed="rId3">
            <a:clrChange>
              <a:clrFrom>
                <a:srgbClr val="FFFFFF"/>
              </a:clrFrom>
              <a:clrTo>
                <a:srgbClr val="FFFFFF">
                  <a:alpha val="0"/>
                </a:srgbClr>
              </a:clrTo>
            </a:clrChange>
          </a:blip>
          <a:srcRect l="17265" r="17986" b="5035"/>
          <a:stretch>
            <a:fillRect/>
          </a:stretch>
        </p:blipFill>
        <p:spPr bwMode="auto">
          <a:xfrm>
            <a:off x="0" y="0"/>
            <a:ext cx="1754188" cy="1524000"/>
          </a:xfrm>
          <a:prstGeom prst="rect">
            <a:avLst/>
          </a:prstGeom>
          <a:noFill/>
          <a:ln w="9525">
            <a:noFill/>
            <a:miter lim="800000"/>
            <a:headEnd/>
            <a:tailEnd/>
          </a:ln>
        </p:spPr>
      </p:pic>
      <p:pic>
        <p:nvPicPr>
          <p:cNvPr id="13319" name="Picture 6" descr="C:\Documents and Settings\Admin\Рабочий стол\Падежи\6905291-graduate-pencil-cartoon-character-ringing-a-bell.jpg"/>
          <p:cNvPicPr>
            <a:picLocks noChangeAspect="1" noChangeArrowheads="1"/>
          </p:cNvPicPr>
          <p:nvPr/>
        </p:nvPicPr>
        <p:blipFill>
          <a:blip r:embed="rId4"/>
          <a:srcRect/>
          <a:stretch>
            <a:fillRect/>
          </a:stretch>
        </p:blipFill>
        <p:spPr bwMode="auto">
          <a:xfrm>
            <a:off x="7924800" y="0"/>
            <a:ext cx="1219200" cy="1604963"/>
          </a:xfrm>
          <a:prstGeom prst="rect">
            <a:avLst/>
          </a:prstGeom>
          <a:noFill/>
          <a:ln w="9525">
            <a:noFill/>
            <a:miter lim="800000"/>
            <a:headEnd/>
            <a:tailEnd/>
          </a:ln>
        </p:spPr>
      </p:pic>
      <p:pic>
        <p:nvPicPr>
          <p:cNvPr id="13320" name="Picture 3" descr="C:\Documents and Settings\Admin\Рабочий стол\Падежи\1312186542_d.gif"/>
          <p:cNvPicPr>
            <a:picLocks noChangeAspect="1" noChangeArrowheads="1" noCrop="1"/>
          </p:cNvPicPr>
          <p:nvPr/>
        </p:nvPicPr>
        <p:blipFill>
          <a:blip r:embed="rId5"/>
          <a:srcRect/>
          <a:stretch>
            <a:fillRect/>
          </a:stretch>
        </p:blipFill>
        <p:spPr bwMode="auto">
          <a:xfrm>
            <a:off x="3786188" y="425450"/>
            <a:ext cx="1571625" cy="850900"/>
          </a:xfrm>
          <a:prstGeom prst="rect">
            <a:avLst/>
          </a:prstGeom>
          <a:noFill/>
          <a:ln w="9525">
            <a:noFill/>
            <a:miter lim="800000"/>
            <a:headEnd/>
            <a:tailEnd/>
          </a:ln>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895600" y="76200"/>
            <a:ext cx="3352800" cy="349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Сезім мүшелері</a:t>
            </a:r>
            <a:endParaRPr lang="ru-RU" dirty="0"/>
          </a:p>
        </p:txBody>
      </p:sp>
    </p:spTree>
  </p:cSld>
  <p:clrMapOvr>
    <a:masterClrMapping/>
  </p:clrMapOvr>
  <p:transition spd="med"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7203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вал 2"/>
          <p:cNvSpPr/>
          <p:nvPr/>
        </p:nvSpPr>
        <p:spPr>
          <a:xfrm>
            <a:off x="6182193" y="1524000"/>
            <a:ext cx="2514600" cy="259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FF00"/>
                </a:solidFill>
                <a:latin typeface="Times New Roman" pitchFamily="18" charset="0"/>
                <a:cs typeface="Times New Roman" pitchFamily="18" charset="0"/>
              </a:rPr>
              <a:t>Құлақты шырпымен, үшкір қатты заттармен тазалауға болмайды</a:t>
            </a:r>
            <a:endParaRPr lang="ru-RU" b="1" dirty="0">
              <a:solidFill>
                <a:srgbClr val="FFFF00"/>
              </a:solidFill>
              <a:latin typeface="Times New Roman" pitchFamily="18" charset="0"/>
              <a:cs typeface="Times New Roman" pitchFamily="18" charset="0"/>
            </a:endParaRPr>
          </a:p>
        </p:txBody>
      </p:sp>
      <p:sp>
        <p:nvSpPr>
          <p:cNvPr id="5" name="Овал 4"/>
          <p:cNvSpPr/>
          <p:nvPr/>
        </p:nvSpPr>
        <p:spPr>
          <a:xfrm>
            <a:off x="1828800" y="1676400"/>
            <a:ext cx="2209800" cy="259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rgbClr val="FFFF00"/>
                </a:solidFill>
                <a:latin typeface="Times New Roman" pitchFamily="18" charset="0"/>
                <a:cs typeface="Times New Roman" pitchFamily="18" charset="0"/>
              </a:rPr>
              <a:t>Көзіңді қолмен уқалама. Үшкір заттан сақтан </a:t>
            </a:r>
            <a:endParaRPr lang="ru-RU" sz="2000" b="1" dirty="0">
              <a:solidFill>
                <a:srgbClr val="FFFF00"/>
              </a:solidFill>
              <a:latin typeface="Times New Roman" pitchFamily="18" charset="0"/>
              <a:cs typeface="Times New Roman" pitchFamily="18" charset="0"/>
            </a:endParaRPr>
          </a:p>
        </p:txBody>
      </p:sp>
      <p:sp>
        <p:nvSpPr>
          <p:cNvPr id="6" name="Овал 5"/>
          <p:cNvSpPr/>
          <p:nvPr/>
        </p:nvSpPr>
        <p:spPr>
          <a:xfrm>
            <a:off x="1828800" y="4114800"/>
            <a:ext cx="3200400" cy="259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rgbClr val="FFFF00"/>
                </a:solidFill>
                <a:latin typeface="Times New Roman" pitchFamily="18" charset="0"/>
                <a:cs typeface="Times New Roman" pitchFamily="18" charset="0"/>
              </a:rPr>
              <a:t>Мұрынды күте біл. Ол үшін таза орамал пайдалан</a:t>
            </a:r>
            <a:endParaRPr lang="ru-RU" sz="2000" b="1" dirty="0">
              <a:solidFill>
                <a:srgbClr val="FFFF00"/>
              </a:solidFill>
              <a:latin typeface="Times New Roman" pitchFamily="18" charset="0"/>
              <a:cs typeface="Times New Roman" pitchFamily="18" charset="0"/>
            </a:endParaRPr>
          </a:p>
        </p:txBody>
      </p:sp>
      <p:sp>
        <p:nvSpPr>
          <p:cNvPr id="7" name="Овал 6"/>
          <p:cNvSpPr/>
          <p:nvPr/>
        </p:nvSpPr>
        <p:spPr>
          <a:xfrm>
            <a:off x="6448269" y="4114800"/>
            <a:ext cx="2209800" cy="259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rgbClr val="FFFF00"/>
                </a:solidFill>
                <a:latin typeface="Times New Roman" pitchFamily="18" charset="0"/>
                <a:cs typeface="Times New Roman" pitchFamily="18" charset="0"/>
              </a:rPr>
              <a:t>Тілге білмейтін және лас заттарды ауызға салуға болмайды</a:t>
            </a:r>
            <a:endParaRPr lang="ru-RU" sz="2000" b="1" dirty="0">
              <a:solidFill>
                <a:srgbClr val="FFFF00"/>
              </a:solidFill>
              <a:latin typeface="Times New Roman" pitchFamily="18" charset="0"/>
              <a:cs typeface="Times New Roman" pitchFamily="18" charset="0"/>
            </a:endParaRPr>
          </a:p>
        </p:txBody>
      </p:sp>
      <p:sp>
        <p:nvSpPr>
          <p:cNvPr id="8" name="Скругленный прямоугольник 7"/>
          <p:cNvSpPr/>
          <p:nvPr/>
        </p:nvSpPr>
        <p:spPr>
          <a:xfrm>
            <a:off x="2819399" y="152400"/>
            <a:ext cx="3628869"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rgbClr val="FFFF00"/>
                </a:solidFill>
                <a:latin typeface="Times New Roman" pitchFamily="18" charset="0"/>
                <a:cs typeface="Times New Roman" pitchFamily="18" charset="0"/>
              </a:rPr>
              <a:t>Есте сақта</a:t>
            </a:r>
            <a:endParaRPr lang="ru-RU" sz="28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766304672"/>
      </p:ext>
    </p:extLst>
  </p:cSld>
  <p:clrMapOvr>
    <a:masterClrMapping/>
  </p:clrMapOvr>
  <p:transition spd="med"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0" y="0"/>
            <a:ext cx="9144000" cy="6858000"/>
          </a:xfrm>
          <a:prstGeom prst="rect">
            <a:avLst/>
          </a:prstGeom>
          <a:gradFill rotWithShape="1">
            <a:gsLst>
              <a:gs pos="0">
                <a:srgbClr val="000082"/>
              </a:gs>
              <a:gs pos="30000">
                <a:srgbClr val="66008F"/>
              </a:gs>
              <a:gs pos="64999">
                <a:srgbClr val="BA0066"/>
              </a:gs>
              <a:gs pos="89999">
                <a:srgbClr val="FF0000"/>
              </a:gs>
              <a:gs pos="100000">
                <a:srgbClr val="FF8200"/>
              </a:gs>
            </a:gsLst>
            <a:path path="rect">
              <a:fillToRect t="100000" r="100000"/>
            </a:path>
          </a:gradFill>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endParaRPr lang="kk-KZ" altLang="ru-RU" smtClean="0"/>
          </a:p>
          <a:p>
            <a:endParaRPr lang="kk-KZ" altLang="ru-RU" smtClean="0"/>
          </a:p>
          <a:p>
            <a:endParaRPr lang="ru-RU" altLang="ru-RU" smtClean="0"/>
          </a:p>
        </p:txBody>
      </p:sp>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Ойын ойнайық!</a:t>
            </a:r>
            <a:endParaRPr lang="ru-RU" dirty="0">
              <a:latin typeface="Times New Roman" pitchFamily="18" charset="0"/>
              <a:cs typeface="Times New Roman" pitchFamily="18" charset="0"/>
            </a:endParaRPr>
          </a:p>
        </p:txBody>
      </p:sp>
      <p:sp>
        <p:nvSpPr>
          <p:cNvPr id="4" name="Прямоугольник 3"/>
          <p:cNvSpPr/>
          <p:nvPr/>
        </p:nvSpPr>
        <p:spPr>
          <a:xfrm>
            <a:off x="1828800" y="1600200"/>
            <a:ext cx="5410200" cy="2308324"/>
          </a:xfrm>
          <a:prstGeom prst="rect">
            <a:avLst/>
          </a:prstGeom>
          <a:noFill/>
        </p:spPr>
        <p:txBody>
          <a:bodyPr wrap="square" lIns="91440" tIns="45720" rIns="91440" bIns="45720">
            <a:spAutoFit/>
          </a:bodyPr>
          <a:lstStyle/>
          <a:p>
            <a:pPr algn="ctr"/>
            <a:r>
              <a:rPr lang="kk-KZ" sz="7200" dirty="0">
                <a:solidFill>
                  <a:srgbClr val="00B0F0"/>
                </a:solidFill>
                <a:latin typeface="Times New Roman" pitchFamily="18" charset="0"/>
                <a:cs typeface="Times New Roman" pitchFamily="18" charset="0"/>
              </a:rPr>
              <a:t>Ойнайық та, </a:t>
            </a:r>
          </a:p>
          <a:p>
            <a:pPr algn="ctr"/>
            <a:r>
              <a:rPr lang="kk-KZ" sz="7200" dirty="0">
                <a:solidFill>
                  <a:srgbClr val="00B0F0"/>
                </a:solidFill>
                <a:latin typeface="Times New Roman" pitchFamily="18" charset="0"/>
                <a:cs typeface="Times New Roman" pitchFamily="18" charset="0"/>
              </a:rPr>
              <a:t>ойлайық!</a:t>
            </a:r>
            <a:endParaRPr lang="ru-RU" sz="7200" dirty="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1951674583"/>
      </p:ext>
    </p:extLst>
  </p:cSld>
  <p:clrMapOvr>
    <a:masterClrMapping/>
  </p:clrMapOvr>
  <p:transition spd="med" advClick="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a:xfrm>
            <a:off x="11243" y="0"/>
            <a:ext cx="9144000" cy="6858000"/>
          </a:xfrm>
          <a:prstGeom prst="rect">
            <a:avLst/>
          </a:prstGeom>
          <a:gradFill rotWithShape="1">
            <a:gsLst>
              <a:gs pos="0">
                <a:srgbClr val="000082"/>
              </a:gs>
              <a:gs pos="30000">
                <a:srgbClr val="66008F"/>
              </a:gs>
              <a:gs pos="64999">
                <a:srgbClr val="BA0066"/>
              </a:gs>
              <a:gs pos="89999">
                <a:srgbClr val="FF0000"/>
              </a:gs>
              <a:gs pos="100000">
                <a:srgbClr val="FF8200"/>
              </a:gs>
            </a:gsLst>
            <a:path path="rect">
              <a:fillToRect t="100000" r="100000"/>
            </a:path>
          </a:gradFill>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endParaRPr lang="kk-KZ" altLang="ru-RU" smtClean="0"/>
          </a:p>
          <a:p>
            <a:endParaRPr lang="kk-KZ" altLang="ru-RU" smtClean="0"/>
          </a:p>
          <a:p>
            <a:endParaRPr lang="ru-RU" altLang="ru-RU" smtClean="0"/>
          </a:p>
        </p:txBody>
      </p:sp>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Жұмбақтар</a:t>
            </a:r>
            <a:r>
              <a:rPr lang="kk-KZ" dirty="0" smtClean="0"/>
              <a:t> шешіп көрейік</a:t>
            </a:r>
            <a:endParaRPr lang="ru-RU" dirty="0"/>
          </a:p>
        </p:txBody>
      </p:sp>
      <p:sp>
        <p:nvSpPr>
          <p:cNvPr id="3" name="Объект 2"/>
          <p:cNvSpPr>
            <a:spLocks noGrp="1"/>
          </p:cNvSpPr>
          <p:nvPr>
            <p:ph idx="1"/>
          </p:nvPr>
        </p:nvSpPr>
        <p:spPr>
          <a:xfrm>
            <a:off x="533400" y="1447800"/>
            <a:ext cx="8400288" cy="4800600"/>
          </a:xfrm>
        </p:spPr>
        <p:txBody>
          <a:bodyPr>
            <a:noAutofit/>
          </a:bodyPr>
          <a:lstStyle/>
          <a:p>
            <a:r>
              <a:rPr lang="kk-KZ" sz="1800" dirty="0" smtClean="0">
                <a:latin typeface="Times New Roman" pitchFamily="18" charset="0"/>
                <a:cs typeface="Times New Roman" pitchFamily="18" charset="0"/>
              </a:rPr>
              <a:t>Айдос тұрып елден бұрын,</a:t>
            </a:r>
          </a:p>
          <a:p>
            <a:pPr marL="82296" indent="0">
              <a:buNone/>
            </a:pPr>
            <a:r>
              <a:rPr lang="kk-KZ" sz="1800" dirty="0" smtClean="0">
                <a:latin typeface="Times New Roman" pitchFamily="18" charset="0"/>
                <a:cs typeface="Times New Roman" pitchFamily="18" charset="0"/>
              </a:rPr>
              <a:t>   Орамалмен сүртті</a:t>
            </a:r>
          </a:p>
          <a:p>
            <a:endParaRPr lang="kk-KZ" sz="1800" dirty="0">
              <a:latin typeface="Times New Roman" pitchFamily="18" charset="0"/>
              <a:cs typeface="Times New Roman" pitchFamily="18" charset="0"/>
            </a:endParaRPr>
          </a:p>
          <a:p>
            <a:r>
              <a:rPr lang="kk-KZ" sz="1800" dirty="0" smtClean="0">
                <a:latin typeface="Times New Roman" pitchFamily="18" charset="0"/>
                <a:cs typeface="Times New Roman" pitchFamily="18" charset="0"/>
              </a:rPr>
              <a:t>  құлақшын киіп, сынап,</a:t>
            </a:r>
          </a:p>
          <a:p>
            <a:pPr marL="82296" indent="0">
              <a:buNone/>
            </a:pPr>
            <a:r>
              <a:rPr lang="kk-KZ" sz="1800" dirty="0" smtClean="0">
                <a:latin typeface="Times New Roman" pitchFamily="18" charset="0"/>
                <a:cs typeface="Times New Roman" pitchFamily="18" charset="0"/>
              </a:rPr>
              <a:t>         Тұратын мүшең   </a:t>
            </a:r>
          </a:p>
          <a:p>
            <a:pPr marL="82296" indent="0">
              <a:buNone/>
            </a:pPr>
            <a:endParaRPr lang="kk-KZ" sz="1800" dirty="0" smtClean="0">
              <a:latin typeface="Times New Roman" pitchFamily="18" charset="0"/>
              <a:cs typeface="Times New Roman" pitchFamily="18" charset="0"/>
            </a:endParaRPr>
          </a:p>
          <a:p>
            <a:pPr marL="82296" indent="0">
              <a:buNone/>
            </a:pPr>
            <a:r>
              <a:rPr lang="kk-KZ" sz="1800" dirty="0" smtClean="0">
                <a:latin typeface="Times New Roman" pitchFamily="18" charset="0"/>
                <a:cs typeface="Times New Roman" pitchFamily="18" charset="0"/>
              </a:rPr>
              <a:t>      Тістердің ар жағында</a:t>
            </a:r>
          </a:p>
          <a:p>
            <a:pPr marL="82296" indent="0">
              <a:buNone/>
            </a:pPr>
            <a:r>
              <a:rPr lang="kk-KZ" sz="1800" dirty="0" smtClean="0">
                <a:latin typeface="Times New Roman" pitchFamily="18" charset="0"/>
                <a:cs typeface="Times New Roman" pitchFamily="18" charset="0"/>
              </a:rPr>
              <a:t>       Тығылып жатқан затты біл</a:t>
            </a:r>
          </a:p>
          <a:p>
            <a:pPr marL="82296" indent="0">
              <a:buNone/>
            </a:pPr>
            <a:r>
              <a:rPr lang="kk-KZ" sz="1800" dirty="0" smtClean="0">
                <a:latin typeface="Times New Roman" pitchFamily="18" charset="0"/>
                <a:cs typeface="Times New Roman" pitchFamily="18" charset="0"/>
              </a:rPr>
              <a:t>        Түрлі дәмді татып-ақ</a:t>
            </a:r>
          </a:p>
          <a:p>
            <a:pPr marL="82296" indent="0">
              <a:buNone/>
            </a:pPr>
            <a:r>
              <a:rPr lang="kk-KZ" sz="1800" dirty="0" smtClean="0">
                <a:latin typeface="Times New Roman" pitchFamily="18" charset="0"/>
                <a:cs typeface="Times New Roman" pitchFamily="18" charset="0"/>
              </a:rPr>
              <a:t>        Білетін заттың атын</a:t>
            </a:r>
          </a:p>
          <a:p>
            <a:pPr marL="82296" indent="0">
              <a:buNone/>
            </a:pPr>
            <a:endParaRPr lang="kk-KZ" sz="1800" dirty="0">
              <a:latin typeface="Times New Roman" pitchFamily="18" charset="0"/>
              <a:cs typeface="Times New Roman" pitchFamily="18" charset="0"/>
            </a:endParaRPr>
          </a:p>
          <a:p>
            <a:pPr marL="82296" indent="0">
              <a:buNone/>
            </a:pPr>
            <a:r>
              <a:rPr lang="kk-KZ" sz="1800" dirty="0" smtClean="0">
                <a:latin typeface="Times New Roman" pitchFamily="18" charset="0"/>
                <a:cs typeface="Times New Roman" pitchFamily="18" charset="0"/>
              </a:rPr>
              <a:t>           Қатар жатқан қос ін,</a:t>
            </a:r>
          </a:p>
          <a:p>
            <a:pPr marL="82296" indent="0">
              <a:buNone/>
            </a:pPr>
            <a:r>
              <a:rPr lang="kk-KZ" sz="1800" dirty="0" smtClean="0">
                <a:latin typeface="Times New Roman" pitchFamily="18" charset="0"/>
                <a:cs typeface="Times New Roman" pitchFamily="18" charset="0"/>
              </a:rPr>
              <a:t>            Аң кірмейтін бос ін</a:t>
            </a:r>
            <a:endParaRPr lang="kk-KZ" sz="1800" dirty="0">
              <a:latin typeface="Times New Roman" pitchFamily="18" charset="0"/>
              <a:cs typeface="Times New Roman" pitchFamily="18" charset="0"/>
            </a:endParaRPr>
          </a:p>
          <a:p>
            <a:pPr marL="82296" indent="0">
              <a:buNone/>
            </a:pPr>
            <a:r>
              <a:rPr lang="kk-KZ"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47" t="21899" r="67541" b="62363"/>
          <a:stretch/>
        </p:blipFill>
        <p:spPr bwMode="auto">
          <a:xfrm>
            <a:off x="4507041" y="1447800"/>
            <a:ext cx="102245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70328" t="68588" r="20000" b="11959"/>
          <a:stretch/>
        </p:blipFill>
        <p:spPr bwMode="auto">
          <a:xfrm>
            <a:off x="4561539" y="2667001"/>
            <a:ext cx="88442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5150" t="69899" r="68620" b="13271"/>
          <a:stretch/>
        </p:blipFill>
        <p:spPr bwMode="auto">
          <a:xfrm>
            <a:off x="4197558" y="4191000"/>
            <a:ext cx="108897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47" t="21899" r="67541" b="62363"/>
          <a:stretch/>
        </p:blipFill>
        <p:spPr bwMode="auto">
          <a:xfrm>
            <a:off x="3873082" y="5410200"/>
            <a:ext cx="1022455" cy="944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4499610"/>
      </p:ext>
    </p:extLst>
  </p:cSld>
  <p:clrMapOvr>
    <a:masterClrMapping/>
  </p:clrMapOvr>
  <p:transition spd="slow" advClick="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2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352862" y="1389089"/>
            <a:ext cx="289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0000"/>
                </a:solidFill>
                <a:latin typeface="Times New Roman" pitchFamily="18" charset="0"/>
                <a:cs typeface="Times New Roman" pitchFamily="18" charset="0"/>
              </a:rPr>
              <a:t>Суы мөлдір </a:t>
            </a:r>
          </a:p>
          <a:p>
            <a:pPr algn="ctr"/>
            <a:r>
              <a:rPr lang="kk-KZ" b="1" dirty="0" smtClean="0">
                <a:solidFill>
                  <a:srgbClr val="FF0000"/>
                </a:solidFill>
                <a:latin typeface="Times New Roman" pitchFamily="18" charset="0"/>
                <a:cs typeface="Times New Roman" pitchFamily="18" charset="0"/>
              </a:rPr>
              <a:t>Қоршауы селдір</a:t>
            </a:r>
            <a:endParaRPr lang="ru-RU" b="1" dirty="0">
              <a:solidFill>
                <a:srgbClr val="FF0000"/>
              </a:solidFill>
              <a:latin typeface="Times New Roman" pitchFamily="18" charset="0"/>
              <a:cs typeface="Times New Roman" pitchFamily="18" charset="0"/>
            </a:endParaRPr>
          </a:p>
        </p:txBody>
      </p:sp>
      <p:sp>
        <p:nvSpPr>
          <p:cNvPr id="5" name="Прямоугольник 4"/>
          <p:cNvSpPr/>
          <p:nvPr/>
        </p:nvSpPr>
        <p:spPr>
          <a:xfrm>
            <a:off x="4953000" y="1389089"/>
            <a:ext cx="289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0000"/>
                </a:solidFill>
                <a:latin typeface="Times New Roman" pitchFamily="18" charset="0"/>
                <a:cs typeface="Times New Roman" pitchFamily="18" charset="0"/>
              </a:rPr>
              <a:t>Екі көлдің арасы</a:t>
            </a:r>
          </a:p>
          <a:p>
            <a:pPr algn="ctr"/>
            <a:r>
              <a:rPr lang="kk-KZ" b="1" dirty="0" smtClean="0">
                <a:solidFill>
                  <a:srgbClr val="FF0000"/>
                </a:solidFill>
                <a:latin typeface="Times New Roman" pitchFamily="18" charset="0"/>
                <a:cs typeface="Times New Roman" pitchFamily="18" charset="0"/>
              </a:rPr>
              <a:t>Арада тұр жарасып</a:t>
            </a:r>
            <a:endParaRPr lang="ru-RU" b="1" dirty="0">
              <a:solidFill>
                <a:srgbClr val="FF0000"/>
              </a:solidFill>
              <a:latin typeface="Times New Roman" pitchFamily="18" charset="0"/>
              <a:cs typeface="Times New Roman" pitchFamily="18" charset="0"/>
            </a:endParaRPr>
          </a:p>
        </p:txBody>
      </p:sp>
      <p:sp>
        <p:nvSpPr>
          <p:cNvPr id="6" name="Прямоугольник 5"/>
          <p:cNvSpPr/>
          <p:nvPr/>
        </p:nvSpPr>
        <p:spPr>
          <a:xfrm>
            <a:off x="1143000" y="3505200"/>
            <a:ext cx="289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0000"/>
                </a:solidFill>
                <a:latin typeface="Times New Roman" pitchFamily="18" charset="0"/>
                <a:cs typeface="Times New Roman" pitchFamily="18" charset="0"/>
              </a:rPr>
              <a:t>Ақ тоғайдың ішінде кісінейді</a:t>
            </a:r>
            <a:endParaRPr lang="ru-RU" b="1" dirty="0">
              <a:solidFill>
                <a:srgbClr val="FF0000"/>
              </a:solidFill>
              <a:latin typeface="Times New Roman" pitchFamily="18" charset="0"/>
              <a:cs typeface="Times New Roman" pitchFamily="18" charset="0"/>
            </a:endParaRPr>
          </a:p>
        </p:txBody>
      </p:sp>
      <p:sp>
        <p:nvSpPr>
          <p:cNvPr id="7" name="Прямоугольник 6"/>
          <p:cNvSpPr/>
          <p:nvPr/>
        </p:nvSpPr>
        <p:spPr>
          <a:xfrm>
            <a:off x="5257800" y="3276600"/>
            <a:ext cx="289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rgbClr val="FF0000"/>
                </a:solidFill>
                <a:latin typeface="Times New Roman" pitchFamily="18" charset="0"/>
                <a:cs typeface="Times New Roman" pitchFamily="18" charset="0"/>
              </a:rPr>
              <a:t>Екі жарда</a:t>
            </a:r>
          </a:p>
          <a:p>
            <a:pPr algn="ctr"/>
            <a:r>
              <a:rPr lang="kk-KZ" sz="2000" b="1" dirty="0" smtClean="0">
                <a:solidFill>
                  <a:srgbClr val="FF0000"/>
                </a:solidFill>
                <a:latin typeface="Times New Roman" pitchFamily="18" charset="0"/>
                <a:cs typeface="Times New Roman" pitchFamily="18" charset="0"/>
              </a:rPr>
              <a:t>Екі кебісілулі</a:t>
            </a:r>
            <a:endParaRPr lang="ru-RU" sz="2000" b="1" dirty="0">
              <a:solidFill>
                <a:srgbClr val="FF0000"/>
              </a:solidFill>
              <a:latin typeface="Times New Roman" pitchFamily="18" charset="0"/>
              <a:cs typeface="Times New Roman" pitchFamily="18" charset="0"/>
            </a:endParaRPr>
          </a:p>
        </p:txBody>
      </p:sp>
      <p:sp>
        <p:nvSpPr>
          <p:cNvPr id="4" name="6-конечная звезда 3"/>
          <p:cNvSpPr/>
          <p:nvPr/>
        </p:nvSpPr>
        <p:spPr>
          <a:xfrm>
            <a:off x="3505200" y="207364"/>
            <a:ext cx="2286000" cy="1160489"/>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rgbClr val="FFFF00"/>
                </a:solidFill>
                <a:latin typeface="Times New Roman" pitchFamily="18" charset="0"/>
                <a:cs typeface="Times New Roman" pitchFamily="18" charset="0"/>
              </a:rPr>
              <a:t>жұмбақ</a:t>
            </a:r>
            <a:endParaRPr lang="ru-RU" sz="24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291111451"/>
      </p:ext>
    </p:extLst>
  </p:cSld>
  <p:clrMapOvr>
    <a:masterClrMapping/>
  </p:clrMapOvr>
  <p:transition spd="med" advClick="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Picture 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984" y="9992"/>
            <a:ext cx="9095558" cy="6848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9550601"/>
      </p:ext>
    </p:extLst>
  </p:cSld>
  <p:clrMapOvr>
    <a:masterClrMapping/>
  </p:clrMapOvr>
  <p:transition spd="med" advClick="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242224"/>
      </p:ext>
    </p:extLst>
  </p:cSld>
  <p:clrMapOvr>
    <a:masterClrMapping/>
  </p:clrMapOvr>
  <p:transition spd="med" advClick="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97" y="0"/>
            <a:ext cx="4495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2399"/>
            <a:ext cx="4101059" cy="655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9384983"/>
      </p:ext>
    </p:extLst>
  </p:cSld>
  <p:clrMapOvr>
    <a:masterClrMapping/>
  </p:clrMapOvr>
  <p:transition spd="med"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609600"/>
            <a:ext cx="8153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5853936"/>
      </p:ext>
    </p:extLst>
  </p:cSld>
  <p:clrMapOvr>
    <a:masterClrMapping/>
  </p:clrMapOvr>
  <p:transition spd="med"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3427963"/>
      </p:ext>
    </p:extLst>
  </p:cSld>
  <p:clrMapOvr>
    <a:masterClrMapping/>
  </p:clrMapOvr>
  <p:transition spd="med" advClick="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83" y="29980"/>
            <a:ext cx="915578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57200" y="457200"/>
            <a:ext cx="487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0" dirty="0" smtClean="0">
                <a:latin typeface="Times New Roman" pitchFamily="18" charset="0"/>
                <a:cs typeface="Times New Roman" pitchFamily="18" charset="0"/>
              </a:rPr>
              <a:t>Терінің құрлысы</a:t>
            </a:r>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4163681349"/>
      </p:ext>
    </p:extLst>
  </p:cSld>
  <p:clrMapOvr>
    <a:masterClrMapping/>
  </p:clrMapOvr>
  <p:transition spd="med"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80772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1571880"/>
      </p:ext>
    </p:extLst>
  </p:cSld>
  <p:clrMapOvr>
    <a:masterClrMapping/>
  </p:clrMapOvr>
  <p:transition spd="med" advClick="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92" y="-41223"/>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33400" y="457200"/>
            <a:ext cx="7467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rgbClr val="FF0000"/>
                </a:solidFill>
                <a:latin typeface="Times New Roman" pitchFamily="18" charset="0"/>
                <a:cs typeface="Times New Roman" pitchFamily="18" charset="0"/>
              </a:rPr>
              <a:t>Көз жаттығулары</a:t>
            </a:r>
            <a:endParaRPr lang="ru-RU"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20420722"/>
      </p:ext>
    </p:extLst>
  </p:cSld>
  <p:clrMapOvr>
    <a:masterClrMapping/>
  </p:clrMapOvr>
  <p:transition spd="med" advClick="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79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7379204"/>
      </p:ext>
    </p:extLst>
  </p:cSld>
  <p:clrMapOvr>
    <a:masterClrMapping/>
  </p:clrMapOvr>
  <p:transition spd="med" advClick="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L-20_1"/>
          <p:cNvPicPr>
            <a:picLocks noChangeAspect="1" noChangeArrowheads="1"/>
          </p:cNvPicPr>
          <p:nvPr/>
        </p:nvPicPr>
        <p:blipFill>
          <a:blip r:embed="rId2"/>
          <a:srcRect/>
          <a:stretch>
            <a:fillRect/>
          </a:stretch>
        </p:blipFill>
        <p:spPr bwMode="auto">
          <a:xfrm>
            <a:off x="37475" y="0"/>
            <a:ext cx="9144000" cy="6858000"/>
          </a:xfrm>
          <a:prstGeom prst="rect">
            <a:avLst/>
          </a:prstGeom>
          <a:noFill/>
          <a:ln w="9525">
            <a:noFill/>
            <a:miter lim="800000"/>
            <a:headEnd/>
            <a:tailEnd/>
          </a:ln>
        </p:spPr>
      </p:pic>
      <p:pic>
        <p:nvPicPr>
          <p:cNvPr id="18435" name="Picture 8" descr="C:\Documents and Settings\user\Рабочий стол\Анимация\школа\62.gif"/>
          <p:cNvPicPr>
            <a:picLocks noChangeAspect="1" noChangeArrowheads="1" noCrop="1"/>
          </p:cNvPicPr>
          <p:nvPr/>
        </p:nvPicPr>
        <p:blipFill>
          <a:blip r:embed="rId3"/>
          <a:srcRect/>
          <a:stretch>
            <a:fillRect/>
          </a:stretch>
        </p:blipFill>
        <p:spPr bwMode="auto">
          <a:xfrm>
            <a:off x="381000" y="723275"/>
            <a:ext cx="2500313" cy="4071938"/>
          </a:xfrm>
          <a:prstGeom prst="rect">
            <a:avLst/>
          </a:prstGeom>
          <a:noFill/>
          <a:ln w="9525">
            <a:noFill/>
            <a:miter lim="800000"/>
            <a:headEnd/>
            <a:tailEnd/>
          </a:ln>
        </p:spPr>
      </p:pic>
      <p:pic>
        <p:nvPicPr>
          <p:cNvPr id="18437" name="Picture 6" descr="C:\Documents and Settings\user\Рабочий стол\Анимация\животные\32.gif"/>
          <p:cNvPicPr>
            <a:picLocks noChangeAspect="1" noChangeArrowheads="1" noCrop="1"/>
          </p:cNvPicPr>
          <p:nvPr/>
        </p:nvPicPr>
        <p:blipFill>
          <a:blip r:embed="rId4"/>
          <a:srcRect/>
          <a:stretch>
            <a:fillRect/>
          </a:stretch>
        </p:blipFill>
        <p:spPr bwMode="auto">
          <a:xfrm>
            <a:off x="6886575" y="4174331"/>
            <a:ext cx="2000250" cy="2928938"/>
          </a:xfrm>
          <a:prstGeom prst="rect">
            <a:avLst/>
          </a:prstGeom>
          <a:noFill/>
          <a:ln w="9525">
            <a:noFill/>
            <a:miter lim="800000"/>
            <a:headEnd/>
            <a:tailEnd/>
          </a:ln>
        </p:spPr>
      </p:pic>
      <p:pic>
        <p:nvPicPr>
          <p:cNvPr id="18439" name="Picture 2" descr="C:\Users\Ноут\Desktop\фото и музыка\нач.школа\Анимация\школа\20.gif"/>
          <p:cNvPicPr>
            <a:picLocks noChangeAspect="1" noChangeArrowheads="1" noCrop="1"/>
          </p:cNvPicPr>
          <p:nvPr/>
        </p:nvPicPr>
        <p:blipFill>
          <a:blip r:embed="rId5"/>
          <a:srcRect/>
          <a:stretch>
            <a:fillRect/>
          </a:stretch>
        </p:blipFill>
        <p:spPr bwMode="auto">
          <a:xfrm>
            <a:off x="799475" y="5021705"/>
            <a:ext cx="3810000" cy="1828800"/>
          </a:xfrm>
          <a:prstGeom prst="rect">
            <a:avLst/>
          </a:prstGeom>
          <a:noFill/>
          <a:ln w="9525">
            <a:noFill/>
            <a:miter lim="800000"/>
            <a:headEnd/>
            <a:tailEnd/>
          </a:ln>
        </p:spPr>
      </p:pic>
      <p:pic>
        <p:nvPicPr>
          <p:cNvPr id="8" name="Рисунок 7" descr="https://lh5.googleusercontent.com/FwBqU1UAcSNZLnV1-ZUVORP72WdFnEraua6eRfsOQNXQ8zhwTKgV9E9sUydZ0yA-b1bPMGy3MStkeN7dXqkrZ5WPNiPHpP_W9jgJ-AyVE_cgjLoEdMJZX6pE05vteqClKofBLs45RuM"/>
          <p:cNvPicPr/>
          <p:nvPr/>
        </p:nvPicPr>
        <p:blipFill>
          <a:blip r:embed="rId6">
            <a:extLst>
              <a:ext uri="{28A0092B-C50C-407E-A947-70E740481C1C}">
                <a14:useLocalDpi xmlns:a14="http://schemas.microsoft.com/office/drawing/2010/main" val="0"/>
              </a:ext>
            </a:extLst>
          </a:blip>
          <a:srcRect/>
          <a:stretch>
            <a:fillRect/>
          </a:stretch>
        </p:blipFill>
        <p:spPr bwMode="auto">
          <a:xfrm>
            <a:off x="2362200" y="762000"/>
            <a:ext cx="5181600" cy="4876800"/>
          </a:xfrm>
          <a:prstGeom prst="rect">
            <a:avLst/>
          </a:prstGeom>
          <a:noFill/>
          <a:ln>
            <a:noFill/>
          </a:ln>
        </p:spPr>
      </p:pic>
      <p:pic>
        <p:nvPicPr>
          <p:cNvPr id="18436" name="Picture 7" descr="012"/>
          <p:cNvPicPr>
            <a:picLocks noChangeAspect="1" noChangeArrowheads="1" noCrop="1"/>
          </p:cNvPicPr>
          <p:nvPr/>
        </p:nvPicPr>
        <p:blipFill>
          <a:blip r:embed="rId7"/>
          <a:srcRect/>
          <a:stretch>
            <a:fillRect/>
          </a:stretch>
        </p:blipFill>
        <p:spPr bwMode="auto">
          <a:xfrm>
            <a:off x="6172200" y="762000"/>
            <a:ext cx="2714625" cy="1582738"/>
          </a:xfrm>
          <a:prstGeom prst="rect">
            <a:avLst/>
          </a:prstGeom>
          <a:noFill/>
          <a:ln w="9525">
            <a:noFill/>
            <a:miter lim="800000"/>
            <a:headEnd/>
            <a:tailEnd/>
          </a:ln>
        </p:spPr>
      </p:pic>
    </p:spTree>
  </p:cSld>
  <p:clrMapOvr>
    <a:masterClrMapping/>
  </p:clrMapOvr>
  <p:transition spd="med" advClick="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11"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8" y="9525"/>
            <a:ext cx="9170988"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298685" y="433249"/>
            <a:ext cx="8425013" cy="6001643"/>
          </a:xfrm>
          <a:prstGeom prst="rect">
            <a:avLst/>
          </a:prstGeom>
        </p:spPr>
        <p:txBody>
          <a:bodyPr wrap="square">
            <a:spAutoFit/>
          </a:bodyPr>
          <a:lstStyle/>
          <a:p>
            <a:r>
              <a:rPr lang="kk-KZ" sz="1600" b="1" dirty="0" smtClean="0">
                <a:solidFill>
                  <a:srgbClr val="00B0F0"/>
                </a:solidFill>
                <a:latin typeface="Times New Roman" pitchFamily="18" charset="0"/>
                <a:cs typeface="Times New Roman" pitchFamily="18" charset="0"/>
              </a:rPr>
              <a:t>        </a:t>
            </a:r>
          </a:p>
          <a:p>
            <a:endParaRPr lang="kk-KZ" sz="1600" b="1" dirty="0">
              <a:solidFill>
                <a:srgbClr val="00B0F0"/>
              </a:solidFill>
              <a:latin typeface="Times New Roman" pitchFamily="18" charset="0"/>
              <a:cs typeface="Times New Roman" pitchFamily="18" charset="0"/>
            </a:endParaRPr>
          </a:p>
          <a:p>
            <a:r>
              <a:rPr lang="kk-KZ" sz="1600" b="1" dirty="0" smtClean="0">
                <a:solidFill>
                  <a:schemeClr val="bg2">
                    <a:lumMod val="10000"/>
                  </a:schemeClr>
                </a:solidFill>
                <a:latin typeface="Times New Roman" pitchFamily="18" charset="0"/>
                <a:cs typeface="Times New Roman" pitchFamily="18" charset="0"/>
              </a:rPr>
              <a:t>Тыныс </a:t>
            </a:r>
            <a:r>
              <a:rPr lang="kk-KZ" sz="1600" b="1" dirty="0">
                <a:solidFill>
                  <a:schemeClr val="bg2">
                    <a:lumMod val="10000"/>
                  </a:schemeClr>
                </a:solidFill>
                <a:latin typeface="Times New Roman" pitchFamily="18" charset="0"/>
                <a:cs typeface="Times New Roman" pitchFamily="18" charset="0"/>
              </a:rPr>
              <a:t>алу - тірі ағзаларға тән қасиет. Бұл сабақты гректің ұлы ақыны Овидийдің «Тынысым барда, үміттенемін» сөзімен бастасақ, тыныс алудың маңызын түсінеміз. Адам аштыққа, шөлге, ұйқысыздыққа шыдай алуы мүмкін бірақ, адам ауасыз бір минутта өмір сүре алмайды. Биологиялық тұрғыда тыныс алу дегеніміз мүшелер мен қоршаған ортаның арасындағы газ алмасуды айтады. Жер бетіндегі тіршілік ететін тірі ағзалардың барлығы тыныс алу кезінде </a:t>
            </a:r>
            <a:r>
              <a:rPr lang="kk-KZ" sz="1600" b="1" dirty="0" smtClean="0">
                <a:solidFill>
                  <a:schemeClr val="bg2">
                    <a:lumMod val="10000"/>
                  </a:schemeClr>
                </a:solidFill>
                <a:latin typeface="Times New Roman" pitchFamily="18" charset="0"/>
                <a:cs typeface="Times New Roman" pitchFamily="18" charset="0"/>
              </a:rPr>
              <a:t>оттегін </a:t>
            </a:r>
            <a:r>
              <a:rPr lang="kk-KZ" sz="1600" b="1" dirty="0">
                <a:solidFill>
                  <a:schemeClr val="bg2">
                    <a:lumMod val="10000"/>
                  </a:schemeClr>
                </a:solidFill>
                <a:latin typeface="Times New Roman" pitchFamily="18" charset="0"/>
                <a:cs typeface="Times New Roman" pitchFamily="18" charset="0"/>
              </a:rPr>
              <a:t>қабылдап, көмірқышқыл газын бөледі. Ағзаның әрбір жасушасының жұмысы(бұлшық еттердің жиырылуы, тердің, сілекейдің бөлінуі, қозудың берілуі) энергияны жұмсауға тікелей байланысты.</a:t>
            </a:r>
            <a:endParaRPr lang="ru-RU" sz="1600" b="1" dirty="0">
              <a:solidFill>
                <a:schemeClr val="bg2">
                  <a:lumMod val="10000"/>
                </a:schemeClr>
              </a:solidFill>
              <a:latin typeface="Times New Roman" pitchFamily="18" charset="0"/>
              <a:cs typeface="Times New Roman" pitchFamily="18" charset="0"/>
            </a:endParaRPr>
          </a:p>
          <a:p>
            <a:r>
              <a:rPr lang="kk-KZ" sz="1600" b="1" dirty="0">
                <a:solidFill>
                  <a:schemeClr val="bg2">
                    <a:lumMod val="10000"/>
                  </a:schemeClr>
                </a:solidFill>
                <a:latin typeface="Times New Roman" pitchFamily="18" charset="0"/>
                <a:cs typeface="Times New Roman" pitchFamily="18" charset="0"/>
              </a:rPr>
              <a:t> </a:t>
            </a:r>
            <a:endParaRPr lang="ru-RU" sz="1600" b="1" dirty="0">
              <a:solidFill>
                <a:schemeClr val="bg2">
                  <a:lumMod val="10000"/>
                </a:schemeClr>
              </a:solidFill>
              <a:latin typeface="Times New Roman" pitchFamily="18" charset="0"/>
              <a:cs typeface="Times New Roman" pitchFamily="18" charset="0"/>
            </a:endParaRPr>
          </a:p>
          <a:p>
            <a:pPr lvl="0"/>
            <a:r>
              <a:rPr lang="kk-KZ" sz="1600" b="1" dirty="0">
                <a:solidFill>
                  <a:schemeClr val="bg2">
                    <a:lumMod val="10000"/>
                  </a:schemeClr>
                </a:solidFill>
                <a:latin typeface="Times New Roman" pitchFamily="18" charset="0"/>
                <a:cs typeface="Times New Roman" pitchFamily="18" charset="0"/>
              </a:rPr>
              <a:t>Энергия ағзалық заттардың тотығуы мен ыдырауынан босап шығады. Тотығуға оттегі жұмсалады. Ағзада оттегінің қоры болмайды. Ағза таныс алғанда оттегін қабылдайды, ыдырау өнімдері ағзадан сыртқа шығарылады. Тыныс алу мүшелері, қан айналым жүйесі, ағза мен қоршаған орта арасындағы газ алмасуды қамтамасыз етеді. Ағзалық заттардан энергия босау үшін оттегі қажет</a:t>
            </a:r>
            <a:r>
              <a:rPr lang="kk-KZ" sz="1600" b="1" dirty="0" smtClean="0">
                <a:solidFill>
                  <a:schemeClr val="bg2">
                    <a:lumMod val="10000"/>
                  </a:schemeClr>
                </a:solidFill>
                <a:latin typeface="Times New Roman" pitchFamily="18" charset="0"/>
                <a:cs typeface="Times New Roman" pitchFamily="18" charset="0"/>
              </a:rPr>
              <a:t>.</a:t>
            </a:r>
            <a:r>
              <a:rPr lang="kk-KZ" sz="1600" b="1" dirty="0">
                <a:solidFill>
                  <a:schemeClr val="bg2">
                    <a:lumMod val="10000"/>
                  </a:schemeClr>
                </a:solidFill>
                <a:latin typeface="Times New Roman" pitchFamily="18" charset="0"/>
                <a:ea typeface="Calibri" pitchFamily="34" charset="0"/>
                <a:cs typeface="Times New Roman" pitchFamily="18" charset="0"/>
              </a:rPr>
              <a:t> Мұрын қуысының құрылысы. Ауа танау тесіктері арқылы кеңсірікке барады. Кеңсірікті сүйекті - шеміршекті перде оң және сол жақ жартыға бөліп тұрады. Кеңсіріктің қабырғаларын эпителий ұлпасынан түзілген кірпікшелері мен түктері бар сілекейлі қабықша қаптайды. Онда көптеген ұсақ бездер болады. Безді жасушалардан бөлінген шырыш шаң мен тозаңдарды ұстап қалады. Әрі ауа ылғалданады. Сілемейлі қабықша қантамырларына бай. Мұрын қуысындағы ұсақ көптеген қантамырлардың әсерінен ауа біршама жылынып, одан әрі өтеді. Қан жасушалары - лейкоциттер мұрын қуысына енген микробтарды жояды.</a:t>
            </a:r>
            <a:r>
              <a:rPr lang="ru-RU" sz="1600" b="1" dirty="0">
                <a:solidFill>
                  <a:schemeClr val="bg2">
                    <a:lumMod val="10000"/>
                  </a:schemeClr>
                </a:solidFill>
                <a:latin typeface="Times New Roman" pitchFamily="18" charset="0"/>
                <a:cs typeface="Times New Roman" pitchFamily="18" charset="0"/>
              </a:rPr>
              <a:t> </a:t>
            </a:r>
            <a:endParaRPr lang="ru-RU" sz="4400" b="1" dirty="0">
              <a:solidFill>
                <a:schemeClr val="bg2">
                  <a:lumMod val="10000"/>
                </a:schemeClr>
              </a:solidFill>
              <a:latin typeface="Times New Roman" pitchFamily="18" charset="0"/>
              <a:cs typeface="Times New Roman" pitchFamily="18" charset="0"/>
            </a:endParaRPr>
          </a:p>
          <a:p>
            <a:endParaRPr lang="ru-RU" sz="1600" b="1" dirty="0">
              <a:solidFill>
                <a:schemeClr val="bg2">
                  <a:lumMod val="10000"/>
                </a:schemeClr>
              </a:solidFill>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302239" y="304800"/>
            <a:ext cx="4572000" cy="1384995"/>
          </a:xfrm>
          <a:prstGeom prst="rect">
            <a:avLst/>
          </a:prstGeom>
        </p:spPr>
        <p:txBody>
          <a:bodyPr>
            <a:spAutoFit/>
          </a:bodyPr>
          <a:lstStyle/>
          <a:p>
            <a:r>
              <a:rPr lang="ru-RU" sz="2800" dirty="0" err="1">
                <a:latin typeface="Times New Roman" pitchFamily="18" charset="0"/>
                <a:cs typeface="Times New Roman" pitchFamily="18" charset="0"/>
              </a:rPr>
              <a:t>Сезім</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мүшелерін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күту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ережелерімен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таныстыру</a:t>
            </a:r>
            <a:r>
              <a:rPr lang="ru-RU" sz="2800" dirty="0">
                <a:latin typeface="Times New Roman" pitchFamily="18" charset="0"/>
                <a:cs typeface="Times New Roman" pitchFamily="18" charset="0"/>
              </a:rPr>
              <a:t>.</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Прямоугольник 2"/>
          <p:cNvSpPr/>
          <p:nvPr/>
        </p:nvSpPr>
        <p:spPr>
          <a:xfrm>
            <a:off x="457200" y="1582341"/>
            <a:ext cx="7848600" cy="4524315"/>
          </a:xfrm>
          <a:prstGeom prst="rect">
            <a:avLst/>
          </a:prstGeom>
        </p:spPr>
        <p:txBody>
          <a:bodyPr wrap="square">
            <a:spAutoFit/>
          </a:bodyPr>
          <a:lstStyle/>
          <a:p>
            <a:pPr lvl="0"/>
            <a:r>
              <a:rPr lang="ru-RU" sz="2400" b="1" dirty="0" err="1">
                <a:solidFill>
                  <a:srgbClr val="FFC000"/>
                </a:solidFill>
                <a:latin typeface="Times New Roman" pitchFamily="18" charset="0"/>
                <a:cs typeface="Times New Roman" pitchFamily="18" charset="0"/>
              </a:rPr>
              <a:t>Мұрныңды</a:t>
            </a:r>
            <a:r>
              <a:rPr lang="ru-RU" sz="2400" b="1" dirty="0">
                <a:solidFill>
                  <a:srgbClr val="FFC000"/>
                </a:solidFill>
                <a:latin typeface="Times New Roman" pitchFamily="18" charset="0"/>
                <a:cs typeface="Times New Roman" pitchFamily="18" charset="0"/>
              </a:rPr>
              <a:t> таза </a:t>
            </a:r>
            <a:r>
              <a:rPr lang="ru-RU" sz="2400" b="1" dirty="0" err="1">
                <a:solidFill>
                  <a:srgbClr val="FFC000"/>
                </a:solidFill>
                <a:latin typeface="Times New Roman" pitchFamily="18" charset="0"/>
                <a:cs typeface="Times New Roman" pitchFamily="18" charset="0"/>
              </a:rPr>
              <a:t>ұста</a:t>
            </a:r>
            <a:endParaRPr lang="ru-RU" sz="2400" b="1" dirty="0">
              <a:solidFill>
                <a:srgbClr val="FFC000"/>
              </a:solidFill>
              <a:latin typeface="Times New Roman" pitchFamily="18" charset="0"/>
              <a:cs typeface="Times New Roman" pitchFamily="18" charset="0"/>
            </a:endParaRPr>
          </a:p>
          <a:p>
            <a:pPr lvl="0"/>
            <a:r>
              <a:rPr lang="ru-RU" sz="2400" b="1" dirty="0" err="1">
                <a:solidFill>
                  <a:srgbClr val="FFC000"/>
                </a:solidFill>
                <a:latin typeface="Times New Roman" pitchFamily="18" charset="0"/>
                <a:cs typeface="Times New Roman" pitchFamily="18" charset="0"/>
              </a:rPr>
              <a:t>Үнемі</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жанында</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қолорамал</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болсын</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Өзің</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білмейтін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өсімдіктерді</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сұйық</a:t>
            </a:r>
            <a:r>
              <a:rPr lang="ru-RU" sz="2400" b="1" dirty="0">
                <a:solidFill>
                  <a:srgbClr val="FFC000"/>
                </a:solidFill>
                <a:latin typeface="Times New Roman" pitchFamily="18" charset="0"/>
                <a:cs typeface="Times New Roman" pitchFamily="18" charset="0"/>
              </a:rPr>
              <a:t> не </a:t>
            </a:r>
            <a:r>
              <a:rPr lang="ru-RU" sz="2400" b="1" dirty="0" err="1">
                <a:solidFill>
                  <a:srgbClr val="FFC000"/>
                </a:solidFill>
                <a:latin typeface="Times New Roman" pitchFamily="18" charset="0"/>
                <a:cs typeface="Times New Roman" pitchFamily="18" charset="0"/>
              </a:rPr>
              <a:t>ұнтақ</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заттарды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иіскеме</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Құлағыңды</a:t>
            </a:r>
            <a:r>
              <a:rPr lang="ru-RU" sz="2400" b="1" dirty="0">
                <a:solidFill>
                  <a:srgbClr val="FFC000"/>
                </a:solidFill>
                <a:latin typeface="Times New Roman" pitchFamily="18" charset="0"/>
                <a:cs typeface="Times New Roman" pitchFamily="18" charset="0"/>
              </a:rPr>
              <a:t> таза </a:t>
            </a:r>
            <a:r>
              <a:rPr lang="ru-RU" sz="2400" b="1" dirty="0" err="1">
                <a:solidFill>
                  <a:srgbClr val="FFC000"/>
                </a:solidFill>
                <a:latin typeface="Times New Roman" pitchFamily="18" charset="0"/>
                <a:cs typeface="Times New Roman" pitchFamily="18" charset="0"/>
              </a:rPr>
              <a:t>ұста</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Құлақ</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қуысын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үшкір</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заттпен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шұқыма</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Құлағыңды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суықтан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және</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қатты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желден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сақта</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Көзге</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үшкір</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заттарды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жақындатпа</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Кітапты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жатып</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оқыма</a:t>
            </a:r>
            <a:r>
              <a:rPr lang="ru-RU" sz="2400" b="1" dirty="0">
                <a:solidFill>
                  <a:srgbClr val="FFC000"/>
                </a:solidFill>
                <a:latin typeface="Times New Roman" pitchFamily="18" charset="0"/>
                <a:cs typeface="Times New Roman" pitchFamily="18" charset="0"/>
              </a:rPr>
              <a:t>.</a:t>
            </a:r>
          </a:p>
          <a:p>
            <a:pPr lvl="0"/>
            <a:r>
              <a:rPr lang="ru-RU" sz="2400" b="1" dirty="0" err="1">
                <a:solidFill>
                  <a:srgbClr val="FFC000"/>
                </a:solidFill>
                <a:latin typeface="Times New Roman" pitchFamily="18" charset="0"/>
                <a:cs typeface="Times New Roman" pitchFamily="18" charset="0"/>
              </a:rPr>
              <a:t>Көзіңді</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қатты</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желден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шаңнан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және</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шақырайған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жарықтан</a:t>
            </a:r>
            <a:r>
              <a:rPr lang="ru-RU" sz="2400" b="1" dirty="0">
                <a:solidFill>
                  <a:srgbClr val="FFC000"/>
                </a:solidFill>
                <a:latin typeface="Times New Roman" pitchFamily="18" charset="0"/>
                <a:cs typeface="Times New Roman" pitchFamily="18" charset="0"/>
              </a:rPr>
              <a:t> </a:t>
            </a:r>
            <a:r>
              <a:rPr lang="ru-RU" sz="2400" b="1" dirty="0" err="1">
                <a:solidFill>
                  <a:srgbClr val="FFC000"/>
                </a:solidFill>
                <a:latin typeface="Times New Roman" pitchFamily="18" charset="0"/>
                <a:cs typeface="Times New Roman" pitchFamily="18" charset="0"/>
              </a:rPr>
              <a:t>қорға</a:t>
            </a:r>
            <a:endParaRPr lang="ru-RU" sz="2400" b="1" dirty="0">
              <a:solidFill>
                <a:srgbClr val="FFC000"/>
              </a:solidFill>
              <a:latin typeface="Times New Roman" pitchFamily="18" charset="0"/>
              <a:cs typeface="Times New Roman" pitchFamily="18" charset="0"/>
            </a:endParaRPr>
          </a:p>
          <a:p>
            <a:pPr lvl="0"/>
            <a:r>
              <a:rPr lang="ru-RU" sz="2400" b="1" dirty="0" err="1">
                <a:solidFill>
                  <a:srgbClr val="FFC000"/>
                </a:solidFill>
                <a:latin typeface="Times New Roman" pitchFamily="18" charset="0"/>
                <a:cs typeface="Times New Roman" pitchFamily="18" charset="0"/>
              </a:rPr>
              <a:t>Теріні</a:t>
            </a:r>
            <a:r>
              <a:rPr lang="ru-RU" sz="2400" b="1" dirty="0">
                <a:solidFill>
                  <a:srgbClr val="FFC000"/>
                </a:solidFill>
                <a:latin typeface="Times New Roman" pitchFamily="18" charset="0"/>
                <a:cs typeface="Times New Roman" pitchFamily="18" charset="0"/>
              </a:rPr>
              <a:t> таза </a:t>
            </a:r>
            <a:r>
              <a:rPr lang="ru-RU" sz="2400" b="1" dirty="0" err="1">
                <a:solidFill>
                  <a:srgbClr val="FFC000"/>
                </a:solidFill>
                <a:latin typeface="Times New Roman" pitchFamily="18" charset="0"/>
                <a:cs typeface="Times New Roman" pitchFamily="18" charset="0"/>
              </a:rPr>
              <a:t>ұста</a:t>
            </a:r>
            <a:r>
              <a:rPr lang="ru-RU" sz="2400" b="1" dirty="0">
                <a:solidFill>
                  <a:srgbClr val="FFC000"/>
                </a:solidFill>
                <a:latin typeface="Times New Roman" pitchFamily="18" charset="0"/>
                <a:cs typeface="Times New Roman" pitchFamily="18" charset="0"/>
              </a:rPr>
              <a:t>.</a:t>
            </a:r>
          </a:p>
        </p:txBody>
      </p:sp>
    </p:spTree>
    <p:extLst>
      <p:ext uri="{BB962C8B-B14F-4D97-AF65-F5344CB8AC3E}">
        <p14:creationId xmlns:p14="http://schemas.microsoft.com/office/powerpoint/2010/main" val="1635544066"/>
      </p:ext>
    </p:extLst>
  </p:cSld>
  <p:clrMapOvr>
    <a:masterClrMapping/>
  </p:clrMapOvr>
  <p:transition spd="med" advClick="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8" y="9525"/>
            <a:ext cx="9170988"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p:cNvSpPr>
            <a:spLocks noGrp="1"/>
          </p:cNvSpPr>
          <p:nvPr>
            <p:ph idx="1"/>
          </p:nvPr>
        </p:nvSpPr>
        <p:spPr>
          <a:xfrm>
            <a:off x="914400" y="1828800"/>
            <a:ext cx="7498080" cy="4800600"/>
          </a:xfrm>
        </p:spPr>
        <p:txBody>
          <a:bodyPr/>
          <a:lstStyle/>
          <a:p>
            <a:r>
              <a:rPr lang="ru-RU" b="1" dirty="0" err="1">
                <a:latin typeface="Times New Roman" pitchFamily="18" charset="0"/>
                <a:cs typeface="Times New Roman" pitchFamily="18" charset="0"/>
              </a:rPr>
              <a:t>Дәптермен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жұмыс</a:t>
            </a:r>
            <a:r>
              <a:rPr lang="ru-RU"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smtClean="0">
                <a:latin typeface="Times New Roman" pitchFamily="18" charset="0"/>
                <a:cs typeface="Times New Roman" pitchFamily="18" charset="0"/>
              </a:rPr>
              <a:t>Суретке қара, сезім мүшелерінің аттарын, олардың қызметі мен маңызы туралы жаз</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654" r="27105"/>
          <a:stretch/>
        </p:blipFill>
        <p:spPr bwMode="auto">
          <a:xfrm>
            <a:off x="2438400" y="3886200"/>
            <a:ext cx="36576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9213831"/>
      </p:ext>
    </p:extLst>
  </p:cSld>
  <p:clrMapOvr>
    <a:masterClrMapping/>
  </p:clrMapOvr>
  <p:transition spd="med" advClick="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6199" y="0"/>
            <a:ext cx="9144000" cy="6858000"/>
          </a:xfrm>
          <a:prstGeom prst="rect">
            <a:avLst/>
          </a:prstGeom>
          <a:gradFill>
            <a:gsLst>
              <a:gs pos="0">
                <a:srgbClr val="FF3399"/>
              </a:gs>
              <a:gs pos="11000">
                <a:srgbClr val="FF6633"/>
              </a:gs>
              <a:gs pos="51000">
                <a:srgbClr val="FFFF00"/>
              </a:gs>
              <a:gs pos="92000">
                <a:srgbClr val="00B0F0"/>
              </a:gs>
              <a:gs pos="4000">
                <a:srgbClr val="FF33CC"/>
              </a:gs>
              <a:gs pos="73746">
                <a:srgbClr val="66FF66"/>
              </a:gs>
              <a:gs pos="4173">
                <a:srgbClr val="FF0000"/>
              </a:gs>
              <a:gs pos="27000">
                <a:schemeClr val="accent3">
                  <a:lumMod val="60000"/>
                  <a:lumOff val="40000"/>
                </a:schemeClr>
              </a:gs>
              <a:gs pos="100000">
                <a:srgbClr val="FF99F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0" dirty="0">
                <a:solidFill>
                  <a:srgbClr val="FF0000"/>
                </a:solidFill>
                <a:latin typeface="Times New Roman" pitchFamily="18" charset="0"/>
                <a:cs typeface="Times New Roman" pitchFamily="18" charset="0"/>
              </a:rPr>
              <a:t>Тыныс алу жүйесі</a:t>
            </a:r>
            <a:endParaRPr lang="ru-RU" sz="4000" dirty="0"/>
          </a:p>
        </p:txBody>
      </p:sp>
      <p:sp>
        <p:nvSpPr>
          <p:cNvPr id="2" name="Заголовок 1"/>
          <p:cNvSpPr>
            <a:spLocks noGrp="1"/>
          </p:cNvSpPr>
          <p:nvPr>
            <p:ph type="title"/>
          </p:nvPr>
        </p:nvSpPr>
        <p:spPr>
          <a:xfrm>
            <a:off x="1066800" y="533400"/>
            <a:ext cx="7498080" cy="1143000"/>
          </a:xfrm>
        </p:spPr>
        <p:txBody>
          <a:bodyPr>
            <a:noAutofit/>
          </a:bodyPr>
          <a:lstStyle/>
          <a:p>
            <a:r>
              <a:rPr lang="kk-KZ" sz="3200" dirty="0" smtClean="0">
                <a:latin typeface="Times New Roman" pitchFamily="18" charset="0"/>
                <a:cs typeface="Times New Roman" pitchFamily="18" charset="0"/>
              </a:rPr>
              <a:t>Өзің дәмін сезетін, еститін көре алатын, сипап сезетін, искей алатын заттардың суретін сал</a:t>
            </a:r>
            <a:endParaRPr lang="ru-RU" sz="3200" dirty="0">
              <a:latin typeface="Times New Roman" pitchFamily="18" charset="0"/>
              <a:cs typeface="Times New Roman" pitchFamily="18"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25" r="12937"/>
          <a:stretch/>
        </p:blipFill>
        <p:spPr bwMode="auto">
          <a:xfrm rot="5400000">
            <a:off x="2587051" y="1299148"/>
            <a:ext cx="4122296"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398190"/>
      </p:ext>
    </p:extLst>
  </p:cSld>
  <p:clrMapOvr>
    <a:masterClrMapping/>
  </p:clrMapOvr>
  <p:transition spd="med" advClick="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Рисунок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43" y="-121444"/>
            <a:ext cx="9539287"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Заголовок 5"/>
          <p:cNvSpPr>
            <a:spLocks noGrp="1"/>
          </p:cNvSpPr>
          <p:nvPr>
            <p:ph type="title"/>
          </p:nvPr>
        </p:nvSpPr>
        <p:spPr>
          <a:xfrm>
            <a:off x="1371600" y="1219200"/>
            <a:ext cx="7498080" cy="1143000"/>
          </a:xfrm>
        </p:spPr>
        <p:txBody>
          <a:bodyPr/>
          <a:lstStyle/>
          <a:p>
            <a:pPr algn="ctr"/>
            <a:r>
              <a:rPr lang="kk-KZ" dirty="0">
                <a:effectLst/>
                <a:latin typeface="Times New Roman" pitchFamily="18" charset="0"/>
                <a:cs typeface="Times New Roman" pitchFamily="18" charset="0"/>
              </a:rPr>
              <a:t>Сергіту сәті</a:t>
            </a:r>
            <a:endParaRPr lang="ru-RU" dirty="0">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amka362"/>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Объект 2"/>
          <p:cNvSpPr>
            <a:spLocks noGrp="1"/>
          </p:cNvSpPr>
          <p:nvPr>
            <p:ph idx="1"/>
          </p:nvPr>
        </p:nvSpPr>
        <p:spPr>
          <a:xfrm>
            <a:off x="1295400" y="1143000"/>
            <a:ext cx="7498080" cy="4800600"/>
          </a:xfrm>
        </p:spPr>
        <p:txBody>
          <a:bodyPr>
            <a:normAutofit/>
          </a:bodyPr>
          <a:lstStyle/>
          <a:p>
            <a:pPr marL="0" lvl="0" indent="0" algn="ctr" fontAlgn="base">
              <a:spcBef>
                <a:spcPct val="0"/>
              </a:spcBef>
              <a:spcAft>
                <a:spcPct val="0"/>
              </a:spcAft>
              <a:buClrTx/>
              <a:buSzTx/>
              <a:buNone/>
            </a:pPr>
            <a:r>
              <a:rPr lang="kk-KZ" sz="4000" b="1" dirty="0">
                <a:solidFill>
                  <a:srgbClr val="FF0000"/>
                </a:solidFill>
                <a:latin typeface="Times New Roman" pitchFamily="18" charset="0"/>
                <a:ea typeface="Calibri" pitchFamily="34" charset="0"/>
                <a:cs typeface="Times New Roman" pitchFamily="18" charset="0"/>
              </a:rPr>
              <a:t>Топтық</a:t>
            </a:r>
            <a:r>
              <a:rPr lang="kk-KZ" sz="4000" b="1" dirty="0">
                <a:solidFill>
                  <a:srgbClr val="00B0F0"/>
                </a:solidFill>
                <a:latin typeface="Times New Roman" pitchFamily="18" charset="0"/>
                <a:ea typeface="Calibri" pitchFamily="34" charset="0"/>
                <a:cs typeface="Times New Roman" pitchFamily="18" charset="0"/>
              </a:rPr>
              <a:t> </a:t>
            </a:r>
            <a:r>
              <a:rPr lang="kk-KZ" sz="4000" b="1" dirty="0">
                <a:solidFill>
                  <a:srgbClr val="FF0000"/>
                </a:solidFill>
                <a:latin typeface="Times New Roman" pitchFamily="18" charset="0"/>
                <a:ea typeface="Calibri" pitchFamily="34" charset="0"/>
                <a:cs typeface="Times New Roman" pitchFamily="18" charset="0"/>
              </a:rPr>
              <a:t>жұмыс</a:t>
            </a:r>
          </a:p>
          <a:p>
            <a:pPr marL="0" lvl="0" indent="0" algn="ctr" fontAlgn="base">
              <a:spcBef>
                <a:spcPct val="0"/>
              </a:spcBef>
              <a:spcAft>
                <a:spcPct val="0"/>
              </a:spcAft>
              <a:buClrTx/>
              <a:buSzTx/>
              <a:buNone/>
            </a:pPr>
            <a:endParaRPr lang="kk-KZ" sz="2400" b="1" dirty="0">
              <a:solidFill>
                <a:srgbClr val="000000"/>
              </a:solidFill>
              <a:latin typeface="Times New Roman" pitchFamily="18" charset="0"/>
              <a:ea typeface="Calibri" pitchFamily="34" charset="0"/>
              <a:cs typeface="Times New Roman" pitchFamily="18" charset="0"/>
            </a:endParaRPr>
          </a:p>
          <a:p>
            <a:pPr marL="0" lvl="0" indent="0" fontAlgn="base">
              <a:spcBef>
                <a:spcPct val="0"/>
              </a:spcBef>
              <a:spcAft>
                <a:spcPct val="0"/>
              </a:spcAft>
              <a:buClrTx/>
              <a:buSzTx/>
              <a:buNone/>
            </a:pPr>
            <a:r>
              <a:rPr lang="kk-KZ" b="1" dirty="0">
                <a:solidFill>
                  <a:srgbClr val="000000"/>
                </a:solidFill>
                <a:latin typeface="Times New Roman" pitchFamily="18" charset="0"/>
                <a:ea typeface="Calibri" pitchFamily="34" charset="0"/>
                <a:cs typeface="Times New Roman" pitchFamily="18" charset="0"/>
              </a:rPr>
              <a:t>1 </a:t>
            </a:r>
            <a:r>
              <a:rPr lang="kk-KZ" b="1" dirty="0" smtClean="0">
                <a:solidFill>
                  <a:srgbClr val="000000"/>
                </a:solidFill>
                <a:latin typeface="Times New Roman" pitchFamily="18" charset="0"/>
                <a:ea typeface="Calibri" pitchFamily="34" charset="0"/>
                <a:cs typeface="Times New Roman" pitchFamily="18" charset="0"/>
              </a:rPr>
              <a:t>–</a:t>
            </a:r>
            <a:r>
              <a:rPr lang="kk-KZ" b="1" dirty="0">
                <a:latin typeface="Times New Roman" pitchFamily="18" charset="0"/>
                <a:cs typeface="Times New Roman" pitchFamily="18" charset="0"/>
              </a:rPr>
              <a:t>2 </a:t>
            </a:r>
            <a:r>
              <a:rPr lang="kk-KZ" b="1" dirty="0" smtClean="0">
                <a:solidFill>
                  <a:srgbClr val="000000"/>
                </a:solidFill>
                <a:latin typeface="Times New Roman" pitchFamily="18" charset="0"/>
                <a:ea typeface="Calibri" pitchFamily="34" charset="0"/>
                <a:cs typeface="Times New Roman" pitchFamily="18" charset="0"/>
              </a:rPr>
              <a:t> </a:t>
            </a:r>
            <a:r>
              <a:rPr lang="kk-KZ" b="1" dirty="0">
                <a:solidFill>
                  <a:srgbClr val="000000"/>
                </a:solidFill>
                <a:latin typeface="Times New Roman" pitchFamily="18" charset="0"/>
                <a:ea typeface="Calibri" pitchFamily="34" charset="0"/>
                <a:cs typeface="Times New Roman" pitchFamily="18" charset="0"/>
              </a:rPr>
              <a:t>топ: Коллажбен жұмыс</a:t>
            </a:r>
            <a:r>
              <a:rPr lang="kk-KZ" dirty="0">
                <a:solidFill>
                  <a:srgbClr val="000000"/>
                </a:solidFill>
                <a:latin typeface="Times New Roman" pitchFamily="18" charset="0"/>
                <a:ea typeface="Calibri" pitchFamily="34" charset="0"/>
                <a:cs typeface="Times New Roman" pitchFamily="18" charset="0"/>
              </a:rPr>
              <a:t>. Әр түрлі суреттерден иіс сезім мүшелеріне керектерін жапсыру.</a:t>
            </a:r>
            <a:endParaRPr lang="ru-RU" dirty="0">
              <a:latin typeface="Times New Roman" pitchFamily="18" charset="0"/>
              <a:cs typeface="Times New Roman" pitchFamily="18" charset="0"/>
            </a:endParaRPr>
          </a:p>
          <a:p>
            <a:pPr marL="0" lvl="0" indent="0" eaLnBrk="0" fontAlgn="base" hangingPunct="0">
              <a:spcBef>
                <a:spcPct val="0"/>
              </a:spcBef>
              <a:spcAft>
                <a:spcPct val="0"/>
              </a:spcAft>
              <a:buClrTx/>
              <a:buSzTx/>
              <a:buNone/>
            </a:pPr>
            <a:r>
              <a:rPr lang="kk-KZ" b="1" dirty="0" smtClean="0">
                <a:solidFill>
                  <a:srgbClr val="000000"/>
                </a:solidFill>
                <a:latin typeface="Times New Roman" pitchFamily="18" charset="0"/>
                <a:ea typeface="Calibri" pitchFamily="34" charset="0"/>
                <a:cs typeface="Times New Roman" pitchFamily="18" charset="0"/>
              </a:rPr>
              <a:t> </a:t>
            </a:r>
            <a:endParaRPr lang="kk-KZ" b="1" dirty="0">
              <a:latin typeface="Times New Roman" pitchFamily="18" charset="0"/>
              <a:cs typeface="Times New Roman" pitchFamily="18" charset="0"/>
            </a:endParaRPr>
          </a:p>
          <a:p>
            <a:pPr marL="0" lvl="0" indent="0" eaLnBrk="0" fontAlgn="base" hangingPunct="0">
              <a:spcBef>
                <a:spcPct val="0"/>
              </a:spcBef>
              <a:spcAft>
                <a:spcPct val="0"/>
              </a:spcAft>
              <a:buClrTx/>
              <a:buSzTx/>
              <a:buNone/>
            </a:pPr>
            <a:endParaRPr lang="kk-KZ" b="1" dirty="0" smtClean="0">
              <a:solidFill>
                <a:srgbClr val="000000"/>
              </a:solidFill>
              <a:latin typeface="Times New Roman" pitchFamily="18" charset="0"/>
              <a:ea typeface="Calibri" pitchFamily="34" charset="0"/>
              <a:cs typeface="Times New Roman" pitchFamily="18" charset="0"/>
            </a:endParaRPr>
          </a:p>
          <a:p>
            <a:pPr marL="0" lvl="0" indent="0" eaLnBrk="0" fontAlgn="base" hangingPunct="0">
              <a:spcBef>
                <a:spcPct val="0"/>
              </a:spcBef>
              <a:spcAft>
                <a:spcPct val="0"/>
              </a:spcAft>
              <a:buClrTx/>
              <a:buSzTx/>
              <a:buNone/>
            </a:pPr>
            <a:r>
              <a:rPr lang="kk-KZ" dirty="0" smtClean="0">
                <a:solidFill>
                  <a:srgbClr val="000000"/>
                </a:solidFill>
                <a:latin typeface="Times New Roman" pitchFamily="18" charset="0"/>
                <a:ea typeface="Calibri" pitchFamily="34" charset="0"/>
                <a:cs typeface="Times New Roman" pitchFamily="18" charset="0"/>
              </a:rPr>
              <a:t>Суреттерді </a:t>
            </a:r>
            <a:r>
              <a:rPr lang="kk-KZ" dirty="0">
                <a:solidFill>
                  <a:srgbClr val="000000"/>
                </a:solidFill>
                <a:latin typeface="Times New Roman" pitchFamily="18" charset="0"/>
                <a:ea typeface="Calibri" pitchFamily="34" charset="0"/>
                <a:cs typeface="Times New Roman" pitchFamily="18" charset="0"/>
              </a:rPr>
              <a:t>топқа бөлу. </a:t>
            </a:r>
            <a:endParaRPr lang="kk-KZ" dirty="0">
              <a:latin typeface="Times New Roman" pitchFamily="18" charset="0"/>
              <a:cs typeface="Times New Roman" pitchFamily="18" charset="0"/>
            </a:endParaRPr>
          </a:p>
          <a:p>
            <a:pPr marL="82296" lvl="0" indent="0" eaLnBrk="0" fontAlgn="base" hangingPunct="0">
              <a:spcBef>
                <a:spcPct val="0"/>
              </a:spcBef>
              <a:spcAft>
                <a:spcPct val="0"/>
              </a:spcAft>
              <a:buNone/>
            </a:pPr>
            <a:r>
              <a:rPr lang="kk-KZ" dirty="0"/>
              <a:t/>
            </a:r>
            <a:br>
              <a:rPr lang="kk-KZ" dirty="0"/>
            </a:br>
            <a:endParaRPr lang="kk-KZ" sz="1800" dirty="0">
              <a:latin typeface="Arial" pitchFamily="34" charset="0"/>
            </a:endParaRPr>
          </a:p>
          <a:p>
            <a:endParaRPr lang="ru-RU" dirty="0"/>
          </a:p>
        </p:txBody>
      </p:sp>
    </p:spTree>
    <p:extLst>
      <p:ext uri="{BB962C8B-B14F-4D97-AF65-F5344CB8AC3E}">
        <p14:creationId xmlns:p14="http://schemas.microsoft.com/office/powerpoint/2010/main" val="3462701756"/>
      </p:ext>
    </p:extLst>
  </p:cSld>
  <p:clrMapOvr>
    <a:masterClrMapping/>
  </p:clrMapOvr>
  <p:transition spd="med" advClick="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amka077"/>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1105287" y="1981200"/>
            <a:ext cx="7498080" cy="1143000"/>
          </a:xfrm>
        </p:spPr>
        <p:txBody>
          <a:bodyPr>
            <a:normAutofit fontScale="90000"/>
          </a:bodyPr>
          <a:lstStyle/>
          <a:p>
            <a:pPr lvl="0" fontAlgn="base">
              <a:spcAft>
                <a:spcPct val="0"/>
              </a:spcAft>
            </a:pPr>
            <a:r>
              <a:rPr lang="kk-KZ" sz="4400" b="1" dirty="0">
                <a:solidFill>
                  <a:srgbClr val="00B0F0"/>
                </a:solidFill>
                <a:effectLst/>
                <a:latin typeface="Times New Roman" pitchFamily="18" charset="0"/>
                <a:ea typeface="Calibri" pitchFamily="34" charset="0"/>
                <a:cs typeface="Times New Roman" pitchFamily="18" charset="0"/>
              </a:rPr>
              <a:t>Мен не ... үйрендім?</a:t>
            </a:r>
            <a:r>
              <a:rPr lang="ru-RU" sz="4400" b="1" dirty="0">
                <a:solidFill>
                  <a:srgbClr val="00B0F0"/>
                </a:solidFill>
                <a:effectLst/>
                <a:latin typeface="Times New Roman" pitchFamily="18" charset="0"/>
                <a:cs typeface="Times New Roman" pitchFamily="18" charset="0"/>
              </a:rPr>
              <a:t/>
            </a:r>
            <a:br>
              <a:rPr lang="ru-RU" sz="4400" b="1" dirty="0">
                <a:solidFill>
                  <a:srgbClr val="00B0F0"/>
                </a:solidFill>
                <a:effectLst/>
                <a:latin typeface="Times New Roman" pitchFamily="18" charset="0"/>
                <a:cs typeface="Times New Roman" pitchFamily="18" charset="0"/>
              </a:rPr>
            </a:br>
            <a:r>
              <a:rPr lang="kk-KZ" sz="4400" b="1" dirty="0">
                <a:solidFill>
                  <a:srgbClr val="00B0F0"/>
                </a:solidFill>
                <a:effectLst/>
                <a:latin typeface="Times New Roman" pitchFamily="18" charset="0"/>
                <a:ea typeface="Calibri" pitchFamily="34" charset="0"/>
                <a:cs typeface="Times New Roman" pitchFamily="18" charset="0"/>
              </a:rPr>
              <a:t>Мені не таң</a:t>
            </a:r>
            <a:r>
              <a:rPr lang="kk-KZ" sz="4400" b="1" dirty="0">
                <a:solidFill>
                  <a:srgbClr val="00B0F0"/>
                </a:solidFill>
                <a:latin typeface="Times New Roman" pitchFamily="18" charset="0"/>
                <a:ea typeface="Calibri" pitchFamily="34" charset="0"/>
                <a:cs typeface="Times New Roman" pitchFamily="18" charset="0"/>
              </a:rPr>
              <a:t>қ</a:t>
            </a:r>
            <a:r>
              <a:rPr lang="kk-KZ" sz="4400" b="1" dirty="0">
                <a:solidFill>
                  <a:srgbClr val="00B0F0"/>
                </a:solidFill>
                <a:effectLst/>
                <a:latin typeface="Times New Roman" pitchFamily="18" charset="0"/>
                <a:ea typeface="Calibri" pitchFamily="34" charset="0"/>
                <a:cs typeface="Times New Roman" pitchFamily="18" charset="0"/>
              </a:rPr>
              <a:t>алдырды? </a:t>
            </a:r>
            <a:r>
              <a:rPr lang="kk-KZ" sz="4400" dirty="0">
                <a:solidFill>
                  <a:srgbClr val="000000"/>
                </a:solidFill>
                <a:effectLst/>
                <a:latin typeface="Times New Roman" pitchFamily="18" charset="0"/>
                <a:ea typeface="Calibri" pitchFamily="34" charset="0"/>
                <a:cs typeface="Times New Roman" pitchFamily="18" charset="0"/>
              </a:rPr>
              <a:t>...</a:t>
            </a:r>
            <a:r>
              <a:rPr lang="kk-KZ" sz="4400" dirty="0">
                <a:solidFill>
                  <a:schemeClr val="tx1"/>
                </a:solidFill>
                <a:effectLst/>
                <a:latin typeface="Times New Roman" pitchFamily="18" charset="0"/>
                <a:cs typeface="Times New Roman" pitchFamily="18" charset="0"/>
              </a:rPr>
              <a:t/>
            </a:r>
            <a:br>
              <a:rPr lang="kk-KZ" sz="4400" dirty="0">
                <a:solidFill>
                  <a:schemeClr val="tx1"/>
                </a:solidFill>
                <a:effectLst/>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2819400" y="533400"/>
            <a:ext cx="3886200" cy="1347866"/>
          </a:xfrm>
        </p:spPr>
        <p:txBody>
          <a:bodyPr/>
          <a:lstStyle/>
          <a:p>
            <a:pPr marL="82296" indent="0">
              <a:buNone/>
            </a:pPr>
            <a:r>
              <a:rPr lang="ru-RU" kern="10" dirty="0" smtClean="0">
                <a:ln w="9525">
                  <a:noFill/>
                  <a:round/>
                  <a:headEnd/>
                  <a:tailEnd/>
                </a:ln>
                <a:solidFill>
                  <a:srgbClr val="FF0000"/>
                </a:solidFill>
                <a:latin typeface="Times New Roman"/>
                <a:cs typeface="Times New Roman"/>
              </a:rPr>
              <a:t>     </a:t>
            </a:r>
            <a:r>
              <a:rPr lang="ru-RU" sz="4800" kern="10" dirty="0" smtClean="0">
                <a:ln w="9525">
                  <a:noFill/>
                  <a:round/>
                  <a:headEnd/>
                  <a:tailEnd/>
                </a:ln>
                <a:solidFill>
                  <a:srgbClr val="FF0000"/>
                </a:solidFill>
                <a:latin typeface="Times New Roman"/>
                <a:cs typeface="Times New Roman"/>
              </a:rPr>
              <a:t>Рефлексия</a:t>
            </a:r>
            <a:endParaRPr lang="ru-RU" sz="4800" kern="10" dirty="0">
              <a:ln w="9525">
                <a:noFill/>
                <a:round/>
                <a:headEnd/>
                <a:tailEnd/>
              </a:ln>
              <a:solidFill>
                <a:srgbClr val="FF0000"/>
              </a:solidFill>
              <a:latin typeface="Times New Roman"/>
              <a:cs typeface="Times New Roman"/>
            </a:endParaRPr>
          </a:p>
          <a:p>
            <a:endParaRPr lang="ru-RU" sz="4800" dirty="0"/>
          </a:p>
        </p:txBody>
      </p:sp>
      <p:pic>
        <p:nvPicPr>
          <p:cNvPr id="5" name="Picture 4" descr="baby21">
            <a:hlinkClick r:id="rId3" action="ppaction://hlinkpres?slideindex=1&amp;slidetitle="/>
          </p:cNvPr>
          <p:cNvPicPr>
            <a:picLocks noChangeAspect="1" noChangeArrowheads="1" noCrop="1"/>
          </p:cNvPicPr>
          <p:nvPr/>
        </p:nvPicPr>
        <p:blipFill>
          <a:blip r:embed="rId4" cstate="print"/>
          <a:srcRect/>
          <a:stretch>
            <a:fillRect/>
          </a:stretch>
        </p:blipFill>
        <p:spPr bwMode="auto">
          <a:xfrm>
            <a:off x="683568" y="4149080"/>
            <a:ext cx="2151873" cy="2088232"/>
          </a:xfrm>
          <a:prstGeom prst="rect">
            <a:avLst/>
          </a:prstGeom>
          <a:noFill/>
          <a:ln w="9525">
            <a:noFill/>
            <a:miter lim="800000"/>
            <a:headEnd/>
            <a:tailEnd/>
          </a:ln>
        </p:spPr>
      </p:pic>
      <p:pic>
        <p:nvPicPr>
          <p:cNvPr id="6" name="Picture 7" descr="anim093">
            <a:hlinkClick r:id="rId5" action="ppaction://hlinkfile"/>
          </p:cNvPr>
          <p:cNvPicPr>
            <a:picLocks noChangeAspect="1"/>
          </p:cNvPicPr>
          <p:nvPr/>
        </p:nvPicPr>
        <p:blipFill>
          <a:blip r:embed="rId6" cstate="print"/>
          <a:srcRect/>
          <a:stretch>
            <a:fillRect/>
          </a:stretch>
        </p:blipFill>
        <p:spPr bwMode="auto">
          <a:xfrm>
            <a:off x="4139952" y="4365104"/>
            <a:ext cx="1428750" cy="1352550"/>
          </a:xfrm>
          <a:prstGeom prst="rect">
            <a:avLst/>
          </a:prstGeom>
          <a:noFill/>
          <a:ln w="9525">
            <a:noFill/>
            <a:miter lim="800000"/>
            <a:headEnd/>
            <a:tailEnd/>
          </a:ln>
        </p:spPr>
      </p:pic>
    </p:spTree>
    <p:extLst>
      <p:ext uri="{BB962C8B-B14F-4D97-AF65-F5344CB8AC3E}">
        <p14:creationId xmlns:p14="http://schemas.microsoft.com/office/powerpoint/2010/main" val="423656705"/>
      </p:ext>
    </p:extLst>
  </p:cSld>
  <p:clrMapOvr>
    <a:masterClrMapping/>
  </p:clrMapOvr>
  <p:transition spd="med" advClick="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91440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ramka407"/>
          <p:cNvPicPr>
            <a:picLocks noChangeAspect="1"/>
          </p:cNvPicPr>
          <p:nvPr/>
        </p:nvPicPr>
        <p:blipFill>
          <a:blip r:embed="rId3" cstate="print"/>
          <a:srcRect/>
          <a:stretch>
            <a:fillRect/>
          </a:stretch>
        </p:blipFill>
        <p:spPr bwMode="auto">
          <a:xfrm>
            <a:off x="0" y="12700"/>
            <a:ext cx="9144000" cy="6858000"/>
          </a:xfrm>
          <a:prstGeom prst="rect">
            <a:avLst/>
          </a:prstGeom>
          <a:noFill/>
          <a:ln w="9525">
            <a:noFill/>
            <a:miter lim="800000"/>
            <a:headEnd/>
            <a:tailEnd/>
          </a:ln>
        </p:spPr>
      </p:pic>
      <p:sp>
        <p:nvSpPr>
          <p:cNvPr id="5" name="Объект 4"/>
          <p:cNvSpPr>
            <a:spLocks noGrp="1"/>
          </p:cNvSpPr>
          <p:nvPr>
            <p:ph idx="1"/>
          </p:nvPr>
        </p:nvSpPr>
        <p:spPr>
          <a:xfrm>
            <a:off x="1371600" y="1295400"/>
            <a:ext cx="6172200" cy="4800600"/>
          </a:xfrm>
        </p:spPr>
        <p:txBody>
          <a:bodyPr/>
          <a:lstStyle/>
          <a:p>
            <a:pPr algn="ctr">
              <a:defRPr/>
            </a:pPr>
            <a:r>
              <a:rPr lang="ru-RU" b="1" kern="10" dirty="0" err="1" smtClean="0">
                <a:ln w="19046">
                  <a:solidFill>
                    <a:srgbClr val="99CCFF"/>
                  </a:solidFill>
                  <a:round/>
                  <a:headEnd/>
                  <a:tailEnd/>
                </a:ln>
                <a:solidFill>
                  <a:srgbClr val="FF0000"/>
                </a:solidFill>
                <a:effectLst>
                  <a:outerShdw dist="35924" dir="2700000" algn="tl" rotWithShape="0">
                    <a:srgbClr val="990000"/>
                  </a:outerShdw>
                </a:effectLst>
                <a:latin typeface="Times New Roman"/>
                <a:cs typeface="Times New Roman"/>
              </a:rPr>
              <a:t>Үйге</a:t>
            </a:r>
            <a:r>
              <a:rPr lang="ru-RU" b="1" kern="10" dirty="0" smtClean="0">
                <a:ln w="19046">
                  <a:solidFill>
                    <a:srgbClr val="99CCFF"/>
                  </a:solidFill>
                  <a:round/>
                  <a:headEnd/>
                  <a:tailEnd/>
                </a:ln>
                <a:solidFill>
                  <a:srgbClr val="FF0000"/>
                </a:solidFill>
                <a:effectLst>
                  <a:outerShdw dist="35924" dir="2700000" algn="tl" rotWithShape="0">
                    <a:srgbClr val="990000"/>
                  </a:outerShdw>
                </a:effectLst>
                <a:latin typeface="Times New Roman"/>
                <a:cs typeface="Times New Roman"/>
              </a:rPr>
              <a:t> </a:t>
            </a:r>
            <a:r>
              <a:rPr lang="ru-RU" b="1" kern="10" dirty="0" err="1">
                <a:ln w="19046">
                  <a:solidFill>
                    <a:srgbClr val="99CCFF"/>
                  </a:solidFill>
                  <a:round/>
                  <a:headEnd/>
                  <a:tailEnd/>
                </a:ln>
                <a:solidFill>
                  <a:srgbClr val="FF0000"/>
                </a:solidFill>
                <a:effectLst>
                  <a:outerShdw dist="35924" dir="2700000" algn="tl" rotWithShape="0">
                    <a:srgbClr val="990000"/>
                  </a:outerShdw>
                </a:effectLst>
                <a:latin typeface="Times New Roman"/>
                <a:cs typeface="Times New Roman"/>
              </a:rPr>
              <a:t>тапсырма</a:t>
            </a:r>
            <a:r>
              <a:rPr lang="ru-RU" b="1" kern="10" dirty="0">
                <a:ln w="19046">
                  <a:solidFill>
                    <a:srgbClr val="99CCFF"/>
                  </a:solidFill>
                  <a:round/>
                  <a:headEnd/>
                  <a:tailEnd/>
                </a:ln>
                <a:solidFill>
                  <a:srgbClr val="FF0000"/>
                </a:solidFill>
                <a:effectLst>
                  <a:outerShdw dist="35924" dir="2700000" algn="tl" rotWithShape="0">
                    <a:srgbClr val="990000"/>
                  </a:outerShdw>
                </a:effectLst>
                <a:latin typeface="Times New Roman"/>
                <a:cs typeface="Times New Roman"/>
              </a:rPr>
              <a:t>:</a:t>
            </a:r>
          </a:p>
          <a:p>
            <a:pPr algn="ctr">
              <a:defRPr/>
            </a:pPr>
            <a:r>
              <a:rPr lang="ru-RU" b="1" kern="10" dirty="0">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rPr>
              <a:t> </a:t>
            </a:r>
            <a:r>
              <a:rPr lang="kk-KZ" b="1" dirty="0">
                <a:solidFill>
                  <a:srgbClr val="002060"/>
                </a:solidFill>
                <a:latin typeface="Times New Roman" pitchFamily="18" charset="0"/>
                <a:cs typeface="Times New Roman" pitchFamily="18" charset="0"/>
              </a:rPr>
              <a:t>«Егер сезім мүшелері болмаса?» </a:t>
            </a:r>
          </a:p>
          <a:p>
            <a:pPr algn="ctr">
              <a:defRPr/>
            </a:pPr>
            <a:r>
              <a:rPr lang="ru-RU" b="1" kern="10" dirty="0">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rPr>
              <a:t>эссе </a:t>
            </a:r>
            <a:r>
              <a:rPr lang="ru-RU" b="1" kern="10" dirty="0" err="1">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rPr>
              <a:t>жазып</a:t>
            </a:r>
            <a:r>
              <a:rPr lang="ru-RU" b="1" kern="10" dirty="0">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rPr>
              <a:t> </a:t>
            </a:r>
            <a:r>
              <a:rPr lang="ru-RU" b="1" kern="10" dirty="0" err="1">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rPr>
              <a:t>келу</a:t>
            </a:r>
            <a:endParaRPr lang="ru-RU" b="1" kern="10" dirty="0">
              <a:ln w="19046">
                <a:solidFill>
                  <a:srgbClr val="99CCFF"/>
                </a:solidFill>
                <a:round/>
                <a:headEnd/>
                <a:tailEnd/>
              </a:ln>
              <a:solidFill>
                <a:srgbClr val="0066CC"/>
              </a:solidFill>
              <a:effectLst>
                <a:outerShdw dist="35924" dir="2700000" algn="tl" rotWithShape="0">
                  <a:srgbClr val="990000"/>
                </a:outerShdw>
              </a:effectLst>
              <a:latin typeface="Times New Roman"/>
              <a:cs typeface="Times New Roman"/>
            </a:endParaRPr>
          </a:p>
          <a:p>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d9GcTfUOMkZrOd9IsPR9QC60UZiF_sMcFiAFOIF65zQQw1OaowuZvCq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987236" y="2037945"/>
            <a:ext cx="4659866" cy="1569660"/>
          </a:xfrm>
          <a:prstGeom prst="rect">
            <a:avLst/>
          </a:prstGeom>
          <a:noFill/>
        </p:spPr>
        <p:txBody>
          <a:bodyPr wrap="none" lIns="91440" tIns="45720" rIns="91440" bIns="45720">
            <a:spAutoFit/>
          </a:bodyPr>
          <a:lstStyle/>
          <a:p>
            <a:pPr algn="ctr"/>
            <a:r>
              <a:rPr lang="kk-KZ"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Times New Roman" pitchFamily="18" charset="0"/>
              </a:rPr>
              <a:t>Бағалау</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Times New Roman" pitchFamily="18" charset="0"/>
              <a:cs typeface="Times New Roman" pitchFamily="18" charset="0"/>
            </a:endParaRPr>
          </a:p>
        </p:txBody>
      </p:sp>
    </p:spTree>
  </p:cSld>
  <p:clrMapOvr>
    <a:masterClrMapping/>
  </p:clrMapOvr>
  <p:transition spd="med" advClick="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685800"/>
            <a:ext cx="7498080" cy="1143000"/>
          </a:xfrm>
        </p:spPr>
        <p:txBody>
          <a:bodyPr/>
          <a:lstStyle/>
          <a:p>
            <a:pPr algn="ctr"/>
            <a:r>
              <a:rPr lang="kk-KZ" dirty="0">
                <a:effectLst/>
              </a:rPr>
              <a:t>Кері байланыс</a:t>
            </a:r>
            <a:endParaRPr lang="ru-RU" dirty="0">
              <a:latin typeface="Times New Roman" pitchFamily="18" charset="0"/>
              <a:cs typeface="Times New Roman" pitchFamily="18" charset="0"/>
            </a:endParaRPr>
          </a:p>
        </p:txBody>
      </p:sp>
      <p:pic>
        <p:nvPicPr>
          <p:cNvPr id="6" name="Рисунок 5" descr="C:\Users\1\Downloads\загруженное (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2802" y="1858385"/>
            <a:ext cx="2590800" cy="1925955"/>
          </a:xfrm>
          <a:prstGeom prst="rect">
            <a:avLst/>
          </a:prstGeom>
          <a:noFill/>
          <a:ln>
            <a:noFill/>
          </a:ln>
        </p:spPr>
      </p:pic>
      <p:pic>
        <p:nvPicPr>
          <p:cNvPr id="7" name="Рисунок 6" descr="скачанные файлы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858385"/>
            <a:ext cx="2177200" cy="2133600"/>
          </a:xfrm>
          <a:prstGeom prst="rect">
            <a:avLst/>
          </a:prstGeom>
          <a:noFill/>
          <a:ln>
            <a:noFill/>
          </a:ln>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401216"/>
            <a:ext cx="8193087"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descr="80"/>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8846985">
            <a:off x="-19787" y="650228"/>
            <a:ext cx="26955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80"/>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035558">
            <a:off x="6626878" y="625622"/>
            <a:ext cx="2819400"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8202" y="3581400"/>
            <a:ext cx="2133600"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7" y="3806825"/>
            <a:ext cx="2133600"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4059940"/>
            <a:ext cx="2133600"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advClick="0">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1063</TotalTime>
  <Words>504</Words>
  <Application>Microsoft Office PowerPoint</Application>
  <PresentationFormat>Экран (4:3)</PresentationFormat>
  <Paragraphs>93</Paragraphs>
  <Slides>29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Солнцестояние</vt:lpstr>
      <vt:lpstr>Презентация PowerPoint</vt:lpstr>
      <vt:lpstr>Презентация PowerPoint</vt:lpstr>
      <vt:lpstr>                    </vt:lpstr>
      <vt:lpstr>         </vt:lpstr>
      <vt:lpstr>Презентация PowerPoint</vt:lpstr>
      <vt:lpstr>Презентация PowerPoint</vt:lpstr>
      <vt:lpstr>Ойын ойнайық!</vt:lpstr>
      <vt:lpstr>Жұмбақтар шешіп көрейік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Өзің дәмін сезетін, еститін көре алатын, сипап сезетін, искей алатын заттардың суретін сал</vt:lpstr>
      <vt:lpstr>Сергіту сәті</vt:lpstr>
      <vt:lpstr>Презентация PowerPoint</vt:lpstr>
      <vt:lpstr>Мен не ... үйрендім? Мені не таңқалдырды? ... </vt:lpstr>
      <vt:lpstr>Презентация PowerPoint</vt:lpstr>
      <vt:lpstr>Презентация PowerPoint</vt:lpstr>
      <vt:lpstr>Кері байланыс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бердик</cp:lastModifiedBy>
  <cp:revision>58</cp:revision>
  <dcterms:created xsi:type="dcterms:W3CDTF">2016-01-17T07:29:26Z</dcterms:created>
  <dcterms:modified xsi:type="dcterms:W3CDTF">2017-11-22T08:21:41Z</dcterms:modified>
</cp:coreProperties>
</file>